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1" r:id="rId21"/>
    <p:sldId id="275" r:id="rId22"/>
    <p:sldId id="276" r:id="rId23"/>
    <p:sldId id="277" r:id="rId24"/>
    <p:sldId id="278" r:id="rId25"/>
    <p:sldId id="279" r:id="rId26"/>
    <p:sldId id="280"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8F2C8D-DBF7-4AAC-B53E-3E30DF7A7FE0}" v="4" dt="2021-08-05T18:23:26.2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5" d="100"/>
          <a:sy n="95" d="100"/>
        </p:scale>
        <p:origin x="396"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Silbiger" userId="d7e2f243c094289d" providerId="LiveId" clId="{A88F2C8D-DBF7-4AAC-B53E-3E30DF7A7FE0}"/>
    <pc:docChg chg="undo custSel modSld">
      <pc:chgData name="Jacob Silbiger" userId="d7e2f243c094289d" providerId="LiveId" clId="{A88F2C8D-DBF7-4AAC-B53E-3E30DF7A7FE0}" dt="2021-08-05T18:24:21.459" v="434" actId="2"/>
      <pc:docMkLst>
        <pc:docMk/>
      </pc:docMkLst>
      <pc:sldChg chg="modSp mod">
        <pc:chgData name="Jacob Silbiger" userId="d7e2f243c094289d" providerId="LiveId" clId="{A88F2C8D-DBF7-4AAC-B53E-3E30DF7A7FE0}" dt="2021-08-05T18:08:50.315" v="180" actId="12"/>
        <pc:sldMkLst>
          <pc:docMk/>
          <pc:sldMk cId="0" sldId="257"/>
        </pc:sldMkLst>
        <pc:spChg chg="mod">
          <ac:chgData name="Jacob Silbiger" userId="d7e2f243c094289d" providerId="LiveId" clId="{A88F2C8D-DBF7-4AAC-B53E-3E30DF7A7FE0}" dt="2021-08-05T18:08:50.315" v="180" actId="12"/>
          <ac:spMkLst>
            <pc:docMk/>
            <pc:sldMk cId="0" sldId="257"/>
            <ac:spMk id="93" creationId="{00000000-0000-0000-0000-000000000000}"/>
          </ac:spMkLst>
        </pc:spChg>
      </pc:sldChg>
      <pc:sldChg chg="modSp mod chgLayout">
        <pc:chgData name="Jacob Silbiger" userId="d7e2f243c094289d" providerId="LiveId" clId="{A88F2C8D-DBF7-4AAC-B53E-3E30DF7A7FE0}" dt="2021-08-05T18:09:00.133" v="181" actId="12"/>
        <pc:sldMkLst>
          <pc:docMk/>
          <pc:sldMk cId="0" sldId="258"/>
        </pc:sldMkLst>
        <pc:spChg chg="mod ord">
          <ac:chgData name="Jacob Silbiger" userId="d7e2f243c094289d" providerId="LiveId" clId="{A88F2C8D-DBF7-4AAC-B53E-3E30DF7A7FE0}" dt="2021-08-05T17:46:51.166" v="30" actId="700"/>
          <ac:spMkLst>
            <pc:docMk/>
            <pc:sldMk cId="0" sldId="258"/>
            <ac:spMk id="99" creationId="{00000000-0000-0000-0000-000000000000}"/>
          </ac:spMkLst>
        </pc:spChg>
        <pc:spChg chg="mod ord">
          <ac:chgData name="Jacob Silbiger" userId="d7e2f243c094289d" providerId="LiveId" clId="{A88F2C8D-DBF7-4AAC-B53E-3E30DF7A7FE0}" dt="2021-08-05T18:09:00.133" v="181" actId="12"/>
          <ac:spMkLst>
            <pc:docMk/>
            <pc:sldMk cId="0" sldId="258"/>
            <ac:spMk id="100" creationId="{00000000-0000-0000-0000-000000000000}"/>
          </ac:spMkLst>
        </pc:spChg>
      </pc:sldChg>
      <pc:sldChg chg="addSp delSp modSp mod modClrScheme chgLayout">
        <pc:chgData name="Jacob Silbiger" userId="d7e2f243c094289d" providerId="LiveId" clId="{A88F2C8D-DBF7-4AAC-B53E-3E30DF7A7FE0}" dt="2021-08-05T18:09:37.555" v="189" actId="12"/>
        <pc:sldMkLst>
          <pc:docMk/>
          <pc:sldMk cId="0" sldId="260"/>
        </pc:sldMkLst>
        <pc:spChg chg="add del mod ord">
          <ac:chgData name="Jacob Silbiger" userId="d7e2f243c094289d" providerId="LiveId" clId="{A88F2C8D-DBF7-4AAC-B53E-3E30DF7A7FE0}" dt="2021-08-05T17:49:07.735" v="68" actId="700"/>
          <ac:spMkLst>
            <pc:docMk/>
            <pc:sldMk cId="0" sldId="260"/>
            <ac:spMk id="2" creationId="{A4F09C51-F381-4C86-8EE2-F32B99CD45F9}"/>
          </ac:spMkLst>
        </pc:spChg>
        <pc:spChg chg="mod ord">
          <ac:chgData name="Jacob Silbiger" userId="d7e2f243c094289d" providerId="LiveId" clId="{A88F2C8D-DBF7-4AAC-B53E-3E30DF7A7FE0}" dt="2021-08-05T17:49:07.735" v="68" actId="700"/>
          <ac:spMkLst>
            <pc:docMk/>
            <pc:sldMk cId="0" sldId="260"/>
            <ac:spMk id="110" creationId="{00000000-0000-0000-0000-000000000000}"/>
          </ac:spMkLst>
        </pc:spChg>
        <pc:spChg chg="mod ord">
          <ac:chgData name="Jacob Silbiger" userId="d7e2f243c094289d" providerId="LiveId" clId="{A88F2C8D-DBF7-4AAC-B53E-3E30DF7A7FE0}" dt="2021-08-05T18:09:37.555" v="189" actId="12"/>
          <ac:spMkLst>
            <pc:docMk/>
            <pc:sldMk cId="0" sldId="260"/>
            <ac:spMk id="111" creationId="{00000000-0000-0000-0000-000000000000}"/>
          </ac:spMkLst>
        </pc:spChg>
        <pc:picChg chg="add del mod">
          <ac:chgData name="Jacob Silbiger" userId="d7e2f243c094289d" providerId="LiveId" clId="{A88F2C8D-DBF7-4AAC-B53E-3E30DF7A7FE0}" dt="2021-08-05T17:49:06.416" v="53"/>
          <ac:picMkLst>
            <pc:docMk/>
            <pc:sldMk cId="0" sldId="260"/>
            <ac:picMk id="6" creationId="{A2E45BBC-3E18-4042-B815-CCFBACB74023}"/>
          </ac:picMkLst>
        </pc:picChg>
        <pc:picChg chg="add del mod">
          <ac:chgData name="Jacob Silbiger" userId="d7e2f243c094289d" providerId="LiveId" clId="{A88F2C8D-DBF7-4AAC-B53E-3E30DF7A7FE0}" dt="2021-08-05T17:49:23.181" v="73" actId="14100"/>
          <ac:picMkLst>
            <pc:docMk/>
            <pc:sldMk cId="0" sldId="260"/>
            <ac:picMk id="112" creationId="{00000000-0000-0000-0000-000000000000}"/>
          </ac:picMkLst>
        </pc:picChg>
      </pc:sldChg>
      <pc:sldChg chg="addSp delSp modSp mod modClrScheme chgLayout">
        <pc:chgData name="Jacob Silbiger" userId="d7e2f243c094289d" providerId="LiveId" clId="{A88F2C8D-DBF7-4AAC-B53E-3E30DF7A7FE0}" dt="2021-08-05T18:10:51.030" v="197" actId="108"/>
        <pc:sldMkLst>
          <pc:docMk/>
          <pc:sldMk cId="0" sldId="261"/>
        </pc:sldMkLst>
        <pc:spChg chg="add del mod ord">
          <ac:chgData name="Jacob Silbiger" userId="d7e2f243c094289d" providerId="LiveId" clId="{A88F2C8D-DBF7-4AAC-B53E-3E30DF7A7FE0}" dt="2021-08-05T17:49:05.464" v="49" actId="700"/>
          <ac:spMkLst>
            <pc:docMk/>
            <pc:sldMk cId="0" sldId="261"/>
            <ac:spMk id="2" creationId="{DCCCDB01-E062-4BC8-9BAC-C5C71F02EC5D}"/>
          </ac:spMkLst>
        </pc:spChg>
        <pc:spChg chg="mod ord">
          <ac:chgData name="Jacob Silbiger" userId="d7e2f243c094289d" providerId="LiveId" clId="{A88F2C8D-DBF7-4AAC-B53E-3E30DF7A7FE0}" dt="2021-08-05T17:49:05.464" v="49" actId="700"/>
          <ac:spMkLst>
            <pc:docMk/>
            <pc:sldMk cId="0" sldId="261"/>
            <ac:spMk id="117" creationId="{00000000-0000-0000-0000-000000000000}"/>
          </ac:spMkLst>
        </pc:spChg>
        <pc:spChg chg="mod ord">
          <ac:chgData name="Jacob Silbiger" userId="d7e2f243c094289d" providerId="LiveId" clId="{A88F2C8D-DBF7-4AAC-B53E-3E30DF7A7FE0}" dt="2021-08-05T18:10:51.030" v="197" actId="108"/>
          <ac:spMkLst>
            <pc:docMk/>
            <pc:sldMk cId="0" sldId="261"/>
            <ac:spMk id="118" creationId="{00000000-0000-0000-0000-000000000000}"/>
          </ac:spMkLst>
        </pc:spChg>
        <pc:picChg chg="mod">
          <ac:chgData name="Jacob Silbiger" userId="d7e2f243c094289d" providerId="LiveId" clId="{A88F2C8D-DBF7-4AAC-B53E-3E30DF7A7FE0}" dt="2021-08-05T17:52:44.959" v="99" actId="14100"/>
          <ac:picMkLst>
            <pc:docMk/>
            <pc:sldMk cId="0" sldId="261"/>
            <ac:picMk id="119" creationId="{00000000-0000-0000-0000-000000000000}"/>
          </ac:picMkLst>
        </pc:picChg>
      </pc:sldChg>
      <pc:sldChg chg="modSp mod">
        <pc:chgData name="Jacob Silbiger" userId="d7e2f243c094289d" providerId="LiveId" clId="{A88F2C8D-DBF7-4AAC-B53E-3E30DF7A7FE0}" dt="2021-08-05T18:10:20.787" v="196" actId="12"/>
        <pc:sldMkLst>
          <pc:docMk/>
          <pc:sldMk cId="0" sldId="262"/>
        </pc:sldMkLst>
        <pc:spChg chg="mod">
          <ac:chgData name="Jacob Silbiger" userId="d7e2f243c094289d" providerId="LiveId" clId="{A88F2C8D-DBF7-4AAC-B53E-3E30DF7A7FE0}" dt="2021-08-05T18:10:20.787" v="196" actId="12"/>
          <ac:spMkLst>
            <pc:docMk/>
            <pc:sldMk cId="0" sldId="262"/>
            <ac:spMk id="125" creationId="{00000000-0000-0000-0000-000000000000}"/>
          </ac:spMkLst>
        </pc:spChg>
      </pc:sldChg>
      <pc:sldChg chg="modSp mod">
        <pc:chgData name="Jacob Silbiger" userId="d7e2f243c094289d" providerId="LiveId" clId="{A88F2C8D-DBF7-4AAC-B53E-3E30DF7A7FE0}" dt="2021-08-05T18:11:42.853" v="200" actId="12"/>
        <pc:sldMkLst>
          <pc:docMk/>
          <pc:sldMk cId="0" sldId="263"/>
        </pc:sldMkLst>
        <pc:spChg chg="mod">
          <ac:chgData name="Jacob Silbiger" userId="d7e2f243c094289d" providerId="LiveId" clId="{A88F2C8D-DBF7-4AAC-B53E-3E30DF7A7FE0}" dt="2021-08-05T18:11:42.853" v="200" actId="12"/>
          <ac:spMkLst>
            <pc:docMk/>
            <pc:sldMk cId="0" sldId="263"/>
            <ac:spMk id="132" creationId="{00000000-0000-0000-0000-000000000000}"/>
          </ac:spMkLst>
        </pc:spChg>
        <pc:picChg chg="mod">
          <ac:chgData name="Jacob Silbiger" userId="d7e2f243c094289d" providerId="LiveId" clId="{A88F2C8D-DBF7-4AAC-B53E-3E30DF7A7FE0}" dt="2021-08-05T17:45:52.723" v="26" actId="1076"/>
          <ac:picMkLst>
            <pc:docMk/>
            <pc:sldMk cId="0" sldId="263"/>
            <ac:picMk id="133" creationId="{00000000-0000-0000-0000-000000000000}"/>
          </ac:picMkLst>
        </pc:picChg>
      </pc:sldChg>
      <pc:sldChg chg="modSp mod">
        <pc:chgData name="Jacob Silbiger" userId="d7e2f243c094289d" providerId="LiveId" clId="{A88F2C8D-DBF7-4AAC-B53E-3E30DF7A7FE0}" dt="2021-08-05T18:12:05.561" v="204" actId="12"/>
        <pc:sldMkLst>
          <pc:docMk/>
          <pc:sldMk cId="0" sldId="264"/>
        </pc:sldMkLst>
        <pc:spChg chg="mod">
          <ac:chgData name="Jacob Silbiger" userId="d7e2f243c094289d" providerId="LiveId" clId="{A88F2C8D-DBF7-4AAC-B53E-3E30DF7A7FE0}" dt="2021-08-05T18:12:05.561" v="204" actId="12"/>
          <ac:spMkLst>
            <pc:docMk/>
            <pc:sldMk cId="0" sldId="264"/>
            <ac:spMk id="139" creationId="{00000000-0000-0000-0000-000000000000}"/>
          </ac:spMkLst>
        </pc:spChg>
        <pc:picChg chg="mod">
          <ac:chgData name="Jacob Silbiger" userId="d7e2f243c094289d" providerId="LiveId" clId="{A88F2C8D-DBF7-4AAC-B53E-3E30DF7A7FE0}" dt="2021-08-05T17:45:17.467" v="21" actId="1076"/>
          <ac:picMkLst>
            <pc:docMk/>
            <pc:sldMk cId="0" sldId="264"/>
            <ac:picMk id="140" creationId="{00000000-0000-0000-0000-000000000000}"/>
          </ac:picMkLst>
        </pc:picChg>
      </pc:sldChg>
      <pc:sldChg chg="modSp mod">
        <pc:chgData name="Jacob Silbiger" userId="d7e2f243c094289d" providerId="LiveId" clId="{A88F2C8D-DBF7-4AAC-B53E-3E30DF7A7FE0}" dt="2021-08-05T18:12:22.421" v="208" actId="12"/>
        <pc:sldMkLst>
          <pc:docMk/>
          <pc:sldMk cId="0" sldId="265"/>
        </pc:sldMkLst>
        <pc:spChg chg="mod">
          <ac:chgData name="Jacob Silbiger" userId="d7e2f243c094289d" providerId="LiveId" clId="{A88F2C8D-DBF7-4AAC-B53E-3E30DF7A7FE0}" dt="2021-08-05T18:12:22.421" v="208" actId="12"/>
          <ac:spMkLst>
            <pc:docMk/>
            <pc:sldMk cId="0" sldId="265"/>
            <ac:spMk id="146" creationId="{00000000-0000-0000-0000-000000000000}"/>
          </ac:spMkLst>
        </pc:spChg>
      </pc:sldChg>
      <pc:sldChg chg="modSp mod">
        <pc:chgData name="Jacob Silbiger" userId="d7e2f243c094289d" providerId="LiveId" clId="{A88F2C8D-DBF7-4AAC-B53E-3E30DF7A7FE0}" dt="2021-08-05T18:15:05.480" v="246" actId="12"/>
        <pc:sldMkLst>
          <pc:docMk/>
          <pc:sldMk cId="0" sldId="266"/>
        </pc:sldMkLst>
        <pc:spChg chg="mod">
          <ac:chgData name="Jacob Silbiger" userId="d7e2f243c094289d" providerId="LiveId" clId="{A88F2C8D-DBF7-4AAC-B53E-3E30DF7A7FE0}" dt="2021-08-05T18:15:05.480" v="246" actId="12"/>
          <ac:spMkLst>
            <pc:docMk/>
            <pc:sldMk cId="0" sldId="266"/>
            <ac:spMk id="153" creationId="{00000000-0000-0000-0000-000000000000}"/>
          </ac:spMkLst>
        </pc:spChg>
      </pc:sldChg>
      <pc:sldChg chg="modSp mod">
        <pc:chgData name="Jacob Silbiger" userId="d7e2f243c094289d" providerId="LiveId" clId="{A88F2C8D-DBF7-4AAC-B53E-3E30DF7A7FE0}" dt="2021-08-05T18:15:23.018" v="250" actId="12"/>
        <pc:sldMkLst>
          <pc:docMk/>
          <pc:sldMk cId="0" sldId="268"/>
        </pc:sldMkLst>
        <pc:spChg chg="mod">
          <ac:chgData name="Jacob Silbiger" userId="d7e2f243c094289d" providerId="LiveId" clId="{A88F2C8D-DBF7-4AAC-B53E-3E30DF7A7FE0}" dt="2021-08-05T18:15:23.018" v="250" actId="12"/>
          <ac:spMkLst>
            <pc:docMk/>
            <pc:sldMk cId="0" sldId="268"/>
            <ac:spMk id="164" creationId="{00000000-0000-0000-0000-000000000000}"/>
          </ac:spMkLst>
        </pc:spChg>
      </pc:sldChg>
      <pc:sldChg chg="modSp mod">
        <pc:chgData name="Jacob Silbiger" userId="d7e2f243c094289d" providerId="LiveId" clId="{A88F2C8D-DBF7-4AAC-B53E-3E30DF7A7FE0}" dt="2021-08-05T18:15:39.607" v="256" actId="12"/>
        <pc:sldMkLst>
          <pc:docMk/>
          <pc:sldMk cId="0" sldId="269"/>
        </pc:sldMkLst>
        <pc:spChg chg="mod">
          <ac:chgData name="Jacob Silbiger" userId="d7e2f243c094289d" providerId="LiveId" clId="{A88F2C8D-DBF7-4AAC-B53E-3E30DF7A7FE0}" dt="2021-08-05T18:15:39.607" v="256" actId="12"/>
          <ac:spMkLst>
            <pc:docMk/>
            <pc:sldMk cId="0" sldId="269"/>
            <ac:spMk id="170" creationId="{00000000-0000-0000-0000-000000000000}"/>
          </ac:spMkLst>
        </pc:spChg>
      </pc:sldChg>
      <pc:sldChg chg="modSp mod">
        <pc:chgData name="Jacob Silbiger" userId="d7e2f243c094289d" providerId="LiveId" clId="{A88F2C8D-DBF7-4AAC-B53E-3E30DF7A7FE0}" dt="2021-08-05T18:15:54.070" v="260" actId="12"/>
        <pc:sldMkLst>
          <pc:docMk/>
          <pc:sldMk cId="0" sldId="270"/>
        </pc:sldMkLst>
        <pc:spChg chg="mod">
          <ac:chgData name="Jacob Silbiger" userId="d7e2f243c094289d" providerId="LiveId" clId="{A88F2C8D-DBF7-4AAC-B53E-3E30DF7A7FE0}" dt="2021-08-05T18:15:54.070" v="260" actId="12"/>
          <ac:spMkLst>
            <pc:docMk/>
            <pc:sldMk cId="0" sldId="270"/>
            <ac:spMk id="177" creationId="{00000000-0000-0000-0000-000000000000}"/>
          </ac:spMkLst>
        </pc:spChg>
      </pc:sldChg>
      <pc:sldChg chg="modSp mod">
        <pc:chgData name="Jacob Silbiger" userId="d7e2f243c094289d" providerId="LiveId" clId="{A88F2C8D-DBF7-4AAC-B53E-3E30DF7A7FE0}" dt="2021-08-05T18:16:07.147" v="264" actId="12"/>
        <pc:sldMkLst>
          <pc:docMk/>
          <pc:sldMk cId="0" sldId="271"/>
        </pc:sldMkLst>
        <pc:spChg chg="mod">
          <ac:chgData name="Jacob Silbiger" userId="d7e2f243c094289d" providerId="LiveId" clId="{A88F2C8D-DBF7-4AAC-B53E-3E30DF7A7FE0}" dt="2021-08-05T18:16:07.147" v="264" actId="12"/>
          <ac:spMkLst>
            <pc:docMk/>
            <pc:sldMk cId="0" sldId="271"/>
            <ac:spMk id="185" creationId="{00000000-0000-0000-0000-000000000000}"/>
          </ac:spMkLst>
        </pc:spChg>
      </pc:sldChg>
      <pc:sldChg chg="modSp mod">
        <pc:chgData name="Jacob Silbiger" userId="d7e2f243c094289d" providerId="LiveId" clId="{A88F2C8D-DBF7-4AAC-B53E-3E30DF7A7FE0}" dt="2021-08-05T18:16:40.239" v="271" actId="11"/>
        <pc:sldMkLst>
          <pc:docMk/>
          <pc:sldMk cId="0" sldId="272"/>
        </pc:sldMkLst>
        <pc:spChg chg="mod">
          <ac:chgData name="Jacob Silbiger" userId="d7e2f243c094289d" providerId="LiveId" clId="{A88F2C8D-DBF7-4AAC-B53E-3E30DF7A7FE0}" dt="2021-08-05T18:16:40.239" v="271" actId="11"/>
          <ac:spMkLst>
            <pc:docMk/>
            <pc:sldMk cId="0" sldId="272"/>
            <ac:spMk id="192" creationId="{00000000-0000-0000-0000-000000000000}"/>
          </ac:spMkLst>
        </pc:spChg>
      </pc:sldChg>
      <pc:sldChg chg="modSp mod">
        <pc:chgData name="Jacob Silbiger" userId="d7e2f243c094289d" providerId="LiveId" clId="{A88F2C8D-DBF7-4AAC-B53E-3E30DF7A7FE0}" dt="2021-08-05T18:16:53.607" v="275" actId="12"/>
        <pc:sldMkLst>
          <pc:docMk/>
          <pc:sldMk cId="0" sldId="273"/>
        </pc:sldMkLst>
        <pc:spChg chg="mod">
          <ac:chgData name="Jacob Silbiger" userId="d7e2f243c094289d" providerId="LiveId" clId="{A88F2C8D-DBF7-4AAC-B53E-3E30DF7A7FE0}" dt="2021-08-05T18:16:53.607" v="275" actId="12"/>
          <ac:spMkLst>
            <pc:docMk/>
            <pc:sldMk cId="0" sldId="273"/>
            <ac:spMk id="198" creationId="{00000000-0000-0000-0000-000000000000}"/>
          </ac:spMkLst>
        </pc:spChg>
      </pc:sldChg>
      <pc:sldChg chg="modSp mod">
        <pc:chgData name="Jacob Silbiger" userId="d7e2f243c094289d" providerId="LiveId" clId="{A88F2C8D-DBF7-4AAC-B53E-3E30DF7A7FE0}" dt="2021-08-05T18:18:22.198" v="299" actId="115"/>
        <pc:sldMkLst>
          <pc:docMk/>
          <pc:sldMk cId="0" sldId="274"/>
        </pc:sldMkLst>
        <pc:spChg chg="mod">
          <ac:chgData name="Jacob Silbiger" userId="d7e2f243c094289d" providerId="LiveId" clId="{A88F2C8D-DBF7-4AAC-B53E-3E30DF7A7FE0}" dt="2021-08-05T18:18:18.566" v="297" actId="115"/>
          <ac:spMkLst>
            <pc:docMk/>
            <pc:sldMk cId="0" sldId="274"/>
            <ac:spMk id="208" creationId="{00000000-0000-0000-0000-000000000000}"/>
          </ac:spMkLst>
        </pc:spChg>
        <pc:spChg chg="mod">
          <ac:chgData name="Jacob Silbiger" userId="d7e2f243c094289d" providerId="LiveId" clId="{A88F2C8D-DBF7-4AAC-B53E-3E30DF7A7FE0}" dt="2021-08-05T18:18:22.198" v="299" actId="115"/>
          <ac:spMkLst>
            <pc:docMk/>
            <pc:sldMk cId="0" sldId="274"/>
            <ac:spMk id="209" creationId="{00000000-0000-0000-0000-000000000000}"/>
          </ac:spMkLst>
        </pc:spChg>
      </pc:sldChg>
      <pc:sldChg chg="modSp mod">
        <pc:chgData name="Jacob Silbiger" userId="d7e2f243c094289d" providerId="LiveId" clId="{A88F2C8D-DBF7-4AAC-B53E-3E30DF7A7FE0}" dt="2021-08-05T18:17:37.396" v="288" actId="20577"/>
        <pc:sldMkLst>
          <pc:docMk/>
          <pc:sldMk cId="0" sldId="275"/>
        </pc:sldMkLst>
        <pc:spChg chg="mod">
          <ac:chgData name="Jacob Silbiger" userId="d7e2f243c094289d" providerId="LiveId" clId="{A88F2C8D-DBF7-4AAC-B53E-3E30DF7A7FE0}" dt="2021-08-05T18:17:37.396" v="288" actId="20577"/>
          <ac:spMkLst>
            <pc:docMk/>
            <pc:sldMk cId="0" sldId="275"/>
            <ac:spMk id="216" creationId="{00000000-0000-0000-0000-000000000000}"/>
          </ac:spMkLst>
        </pc:spChg>
      </pc:sldChg>
      <pc:sldChg chg="modSp mod">
        <pc:chgData name="Jacob Silbiger" userId="d7e2f243c094289d" providerId="LiveId" clId="{A88F2C8D-DBF7-4AAC-B53E-3E30DF7A7FE0}" dt="2021-08-05T18:18:04.525" v="293" actId="14100"/>
        <pc:sldMkLst>
          <pc:docMk/>
          <pc:sldMk cId="0" sldId="276"/>
        </pc:sldMkLst>
        <pc:spChg chg="mod">
          <ac:chgData name="Jacob Silbiger" userId="d7e2f243c094289d" providerId="LiveId" clId="{A88F2C8D-DBF7-4AAC-B53E-3E30DF7A7FE0}" dt="2021-08-05T18:18:04.525" v="293" actId="14100"/>
          <ac:spMkLst>
            <pc:docMk/>
            <pc:sldMk cId="0" sldId="276"/>
            <ac:spMk id="223" creationId="{00000000-0000-0000-0000-000000000000}"/>
          </ac:spMkLst>
        </pc:spChg>
      </pc:sldChg>
      <pc:sldChg chg="modSp mod">
        <pc:chgData name="Jacob Silbiger" userId="d7e2f243c094289d" providerId="LiveId" clId="{A88F2C8D-DBF7-4AAC-B53E-3E30DF7A7FE0}" dt="2021-08-05T17:51:11.025" v="90" actId="255"/>
        <pc:sldMkLst>
          <pc:docMk/>
          <pc:sldMk cId="0" sldId="277"/>
        </pc:sldMkLst>
        <pc:spChg chg="mod">
          <ac:chgData name="Jacob Silbiger" userId="d7e2f243c094289d" providerId="LiveId" clId="{A88F2C8D-DBF7-4AAC-B53E-3E30DF7A7FE0}" dt="2021-08-05T17:51:05.784" v="88" actId="255"/>
          <ac:spMkLst>
            <pc:docMk/>
            <pc:sldMk cId="0" sldId="277"/>
            <ac:spMk id="229" creationId="{00000000-0000-0000-0000-000000000000}"/>
          </ac:spMkLst>
        </pc:spChg>
        <pc:spChg chg="mod">
          <ac:chgData name="Jacob Silbiger" userId="d7e2f243c094289d" providerId="LiveId" clId="{A88F2C8D-DBF7-4AAC-B53E-3E30DF7A7FE0}" dt="2021-08-05T17:51:11.025" v="90" actId="255"/>
          <ac:spMkLst>
            <pc:docMk/>
            <pc:sldMk cId="0" sldId="277"/>
            <ac:spMk id="230" creationId="{00000000-0000-0000-0000-000000000000}"/>
          </ac:spMkLst>
        </pc:spChg>
      </pc:sldChg>
      <pc:sldChg chg="modSp mod">
        <pc:chgData name="Jacob Silbiger" userId="d7e2f243c094289d" providerId="LiveId" clId="{A88F2C8D-DBF7-4AAC-B53E-3E30DF7A7FE0}" dt="2021-08-05T18:18:44.263" v="303" actId="12"/>
        <pc:sldMkLst>
          <pc:docMk/>
          <pc:sldMk cId="0" sldId="278"/>
        </pc:sldMkLst>
        <pc:spChg chg="mod">
          <ac:chgData name="Jacob Silbiger" userId="d7e2f243c094289d" providerId="LiveId" clId="{A88F2C8D-DBF7-4AAC-B53E-3E30DF7A7FE0}" dt="2021-08-05T18:18:44.263" v="303" actId="12"/>
          <ac:spMkLst>
            <pc:docMk/>
            <pc:sldMk cId="0" sldId="278"/>
            <ac:spMk id="238" creationId="{00000000-0000-0000-0000-000000000000}"/>
          </ac:spMkLst>
        </pc:spChg>
      </pc:sldChg>
      <pc:sldChg chg="modSp mod">
        <pc:chgData name="Jacob Silbiger" userId="d7e2f243c094289d" providerId="LiveId" clId="{A88F2C8D-DBF7-4AAC-B53E-3E30DF7A7FE0}" dt="2021-08-05T18:19:15.880" v="312" actId="255"/>
        <pc:sldMkLst>
          <pc:docMk/>
          <pc:sldMk cId="0" sldId="279"/>
        </pc:sldMkLst>
        <pc:spChg chg="mod">
          <ac:chgData name="Jacob Silbiger" userId="d7e2f243c094289d" providerId="LiveId" clId="{A88F2C8D-DBF7-4AAC-B53E-3E30DF7A7FE0}" dt="2021-08-05T18:19:15.880" v="312" actId="255"/>
          <ac:spMkLst>
            <pc:docMk/>
            <pc:sldMk cId="0" sldId="279"/>
            <ac:spMk id="245" creationId="{00000000-0000-0000-0000-000000000000}"/>
          </ac:spMkLst>
        </pc:spChg>
      </pc:sldChg>
      <pc:sldChg chg="addSp delSp modSp mod chgLayout">
        <pc:chgData name="Jacob Silbiger" userId="d7e2f243c094289d" providerId="LiveId" clId="{A88F2C8D-DBF7-4AAC-B53E-3E30DF7A7FE0}" dt="2021-08-05T18:24:21.459" v="434" actId="2"/>
        <pc:sldMkLst>
          <pc:docMk/>
          <pc:sldMk cId="0" sldId="280"/>
        </pc:sldMkLst>
        <pc:spChg chg="mod ord">
          <ac:chgData name="Jacob Silbiger" userId="d7e2f243c094289d" providerId="LiveId" clId="{A88F2C8D-DBF7-4AAC-B53E-3E30DF7A7FE0}" dt="2021-08-05T17:51:53.446" v="94" actId="700"/>
          <ac:spMkLst>
            <pc:docMk/>
            <pc:sldMk cId="0" sldId="280"/>
            <ac:spMk id="250" creationId="{00000000-0000-0000-0000-000000000000}"/>
          </ac:spMkLst>
        </pc:spChg>
        <pc:spChg chg="mod ord">
          <ac:chgData name="Jacob Silbiger" userId="d7e2f243c094289d" providerId="LiveId" clId="{A88F2C8D-DBF7-4AAC-B53E-3E30DF7A7FE0}" dt="2021-08-05T18:24:21.459" v="434" actId="2"/>
          <ac:spMkLst>
            <pc:docMk/>
            <pc:sldMk cId="0" sldId="280"/>
            <ac:spMk id="251" creationId="{00000000-0000-0000-0000-000000000000}"/>
          </ac:spMkLst>
        </pc:spChg>
        <pc:picChg chg="add del mod">
          <ac:chgData name="Jacob Silbiger" userId="d7e2f243c094289d" providerId="LiveId" clId="{A88F2C8D-DBF7-4AAC-B53E-3E30DF7A7FE0}" dt="2021-08-05T18:22:48.584" v="390" actId="22"/>
          <ac:picMkLst>
            <pc:docMk/>
            <pc:sldMk cId="0" sldId="280"/>
            <ac:picMk id="3" creationId="{26BDADB4-5A7F-4DEB-942B-F5F4B269F480}"/>
          </ac:picMkLst>
        </pc:picChg>
      </pc:sldChg>
      <pc:sldChg chg="modSp mod">
        <pc:chgData name="Jacob Silbiger" userId="d7e2f243c094289d" providerId="LiveId" clId="{A88F2C8D-DBF7-4AAC-B53E-3E30DF7A7FE0}" dt="2021-08-05T18:17:06.917" v="278" actId="11"/>
        <pc:sldMkLst>
          <pc:docMk/>
          <pc:sldMk cId="3784545466" sldId="281"/>
        </pc:sldMkLst>
        <pc:spChg chg="mod">
          <ac:chgData name="Jacob Silbiger" userId="d7e2f243c094289d" providerId="LiveId" clId="{A88F2C8D-DBF7-4AAC-B53E-3E30DF7A7FE0}" dt="2021-08-05T18:17:06.917" v="278" actId="11"/>
          <ac:spMkLst>
            <pc:docMk/>
            <pc:sldMk cId="3784545466" sldId="281"/>
            <ac:spMk id="3" creationId="{3C89C29B-5225-42D2-8689-8E9A8B6147F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770ba279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770ba279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485e408c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485e408c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7995e572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7995e572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5820e16b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5820e16b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e57bcbe5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e57bcbe5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e57bcbe53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57bcbe5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5820e16b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5820e16b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5820e16b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e5820e16b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5820e16b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5820e16b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7ac05dc4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7ac05dc4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57bcbe539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57bcbe539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5820e16b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5820e16b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5820e16b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5820e16b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5820e16b2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5820e16b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5820e16b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5820e16b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5820e16b2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5820e16b2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7995e5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7995e5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57bcbe53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57bcbe5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e7995e572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e7995e57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57bcbe539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57bcbe539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485e408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e485e408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57bcbe539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57bcbe539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57bcbe539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57bcbe539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770ba27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770ba27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dcantor/tensorflow-street-classifi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codataset.org/#hom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hyperlink" Target="https://storage.googleapis.com/openimages/web/index.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gershom-kutliroff-9a89611/"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hyperlink" Target="https://www.pyimagesearch.com/2020/06/29/opencv-selective-search-for-object-detec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ndcantor/tensorflow-street-classifier"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nvidia.com/cuda-10.0-download-archive"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github.com/ndcantor/tensorflow-street-classifier.git" TargetMode="External"/><Relationship Id="rId4" Type="http://schemas.openxmlformats.org/officeDocument/2006/relationships/hyperlink" Target="https://developer.nvidia.com/cudn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investopedia.com/terms/n/neuralnetwork.asp#:~:text=A%20neural%20network%20is%20a,organic%20or%20artificial%20in%20nature."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en.wikipedia.org/wiki/Black_box"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onvolutional_neural_networ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en.everybodywiki.com/VGG_Ne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Object Detection in TensorFlow</a:t>
            </a:r>
            <a:endParaRPr dirty="0"/>
          </a:p>
        </p:txBody>
      </p:sp>
      <p:sp>
        <p:nvSpPr>
          <p:cNvPr id="87" name="Google Shape;87;p13"/>
          <p:cNvSpPr txBox="1">
            <a:spLocks noGrp="1"/>
          </p:cNvSpPr>
          <p:nvPr>
            <p:ph type="subTitle" idx="1"/>
          </p:nvPr>
        </p:nvSpPr>
        <p:spPr>
          <a:xfrm>
            <a:off x="729625" y="3172900"/>
            <a:ext cx="7688100" cy="100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Nissim Cantor, Avi Radinsky, Jacob Silbiger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a:t>GitHub: </a:t>
            </a:r>
            <a:r>
              <a:rPr lang="en" u="sng">
                <a:solidFill>
                  <a:schemeClr val="hlink"/>
                </a:solidFill>
                <a:hlinkClick r:id="rId3"/>
              </a:rPr>
              <a:t>https://github.com/ndcantor/tensorflow-street-classifier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Transfer Learning</a:t>
            </a:r>
            <a:endParaRPr dirty="0"/>
          </a:p>
        </p:txBody>
      </p:sp>
      <p:sp>
        <p:nvSpPr>
          <p:cNvPr id="146" name="Google Shape;146;p22"/>
          <p:cNvSpPr txBox="1">
            <a:spLocks noGrp="1"/>
          </p:cNvSpPr>
          <p:nvPr>
            <p:ph type="body" idx="1"/>
          </p:nvPr>
        </p:nvSpPr>
        <p:spPr>
          <a:xfrm>
            <a:off x="729449" y="1853850"/>
            <a:ext cx="3842551" cy="2963125"/>
          </a:xfrm>
          <a:prstGeom prst="rect">
            <a:avLst/>
          </a:prstGeom>
        </p:spPr>
        <p:txBody>
          <a:bodyPr spcFirstLastPara="1" wrap="square" lIns="91425" tIns="91425" rIns="91425" bIns="91425" anchor="t" anchorCtr="0">
            <a:noAutofit/>
          </a:bodyPr>
          <a:lstStyle/>
          <a:p>
            <a:pPr marL="425292" indent="-285750">
              <a:lnSpc>
                <a:spcPct val="105000"/>
              </a:lnSpc>
              <a:buSzPct val="130000"/>
              <a:buFont typeface="Arial" panose="020B0604020202020204" pitchFamily="34" charset="0"/>
              <a:buChar char="•"/>
            </a:pPr>
            <a:r>
              <a:rPr lang="en" sz="1402" dirty="0"/>
              <a:t>The characteristic detecting nature of neural networks allows us to leverage pre-trained networks on different problems with minimal changes. </a:t>
            </a:r>
            <a:endParaRPr sz="1402" dirty="0"/>
          </a:p>
          <a:p>
            <a:pPr marL="425292" indent="-285750">
              <a:lnSpc>
                <a:spcPct val="105000"/>
              </a:lnSpc>
              <a:buSzPct val="130000"/>
              <a:buFont typeface="Arial" panose="020B0604020202020204" pitchFamily="34" charset="0"/>
              <a:buChar char="•"/>
            </a:pPr>
            <a:r>
              <a:rPr lang="en" sz="1402" dirty="0"/>
              <a:t>The changes can be as minimal  as retraining the last layer in the network but sometime can involve training several or more of the last layers in a network. </a:t>
            </a:r>
            <a:endParaRPr sz="1402" dirty="0"/>
          </a:p>
        </p:txBody>
      </p:sp>
      <p:pic>
        <p:nvPicPr>
          <p:cNvPr id="147" name="Google Shape;147;p22"/>
          <p:cNvPicPr preferRelativeResize="0"/>
          <p:nvPr/>
        </p:nvPicPr>
        <p:blipFill>
          <a:blip r:embed="rId3">
            <a:alphaModFix/>
          </a:blip>
          <a:stretch>
            <a:fillRect/>
          </a:stretch>
        </p:blipFill>
        <p:spPr>
          <a:xfrm>
            <a:off x="4572000" y="735414"/>
            <a:ext cx="4114800" cy="41148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Fine Tuning</a:t>
            </a:r>
            <a:endParaRPr dirty="0"/>
          </a:p>
        </p:txBody>
      </p:sp>
      <p:sp>
        <p:nvSpPr>
          <p:cNvPr id="153" name="Google Shape;153;p23"/>
          <p:cNvSpPr txBox="1">
            <a:spLocks noGrp="1"/>
          </p:cNvSpPr>
          <p:nvPr>
            <p:ph type="body" idx="1"/>
          </p:nvPr>
        </p:nvSpPr>
        <p:spPr>
          <a:xfrm>
            <a:off x="729450" y="2078875"/>
            <a:ext cx="7688700" cy="2554200"/>
          </a:xfrm>
          <a:prstGeom prst="rect">
            <a:avLst/>
          </a:prstGeom>
        </p:spPr>
        <p:txBody>
          <a:bodyPr spcFirstLastPara="1" wrap="square" lIns="91425" tIns="91425" rIns="91425" bIns="91425" anchor="t" anchorCtr="0">
            <a:noAutofit/>
          </a:bodyPr>
          <a:lstStyle/>
          <a:p>
            <a:pPr marL="0" lvl="0" indent="0" algn="l" rtl="0">
              <a:lnSpc>
                <a:spcPct val="135000"/>
              </a:lnSpc>
              <a:spcBef>
                <a:spcPts val="0"/>
              </a:spcBef>
              <a:spcAft>
                <a:spcPts val="0"/>
              </a:spcAft>
              <a:buNone/>
            </a:pPr>
            <a:r>
              <a:rPr lang="en" sz="1400" dirty="0"/>
              <a:t>Through tweaking the parameters of a neural network, one can try and maximize its accuracy. However, each tweak of the parameters has its positives and negatives.</a:t>
            </a:r>
          </a:p>
          <a:p>
            <a:pPr marL="285750" indent="-285750">
              <a:lnSpc>
                <a:spcPct val="135000"/>
              </a:lnSpc>
              <a:buSzPct val="130000"/>
              <a:buFont typeface="Arial" panose="020B0604020202020204" pitchFamily="34" charset="0"/>
              <a:buChar char="•"/>
            </a:pPr>
            <a:r>
              <a:rPr lang="en" sz="1400" dirty="0"/>
              <a:t>Running through the data numerous times (multiple epochs)</a:t>
            </a:r>
          </a:p>
          <a:p>
            <a:pPr marL="742950" lvl="1" indent="-285750">
              <a:lnSpc>
                <a:spcPct val="135000"/>
              </a:lnSpc>
              <a:buSzPct val="130000"/>
              <a:buFont typeface="Arial" panose="020B0604020202020204" pitchFamily="34" charset="0"/>
              <a:buChar char="•"/>
            </a:pPr>
            <a:r>
              <a:rPr lang="en" sz="1400" dirty="0"/>
              <a:t>It can make up for small data sizes (+)</a:t>
            </a:r>
          </a:p>
          <a:p>
            <a:pPr marL="742950" lvl="1" indent="-285750">
              <a:lnSpc>
                <a:spcPct val="135000"/>
              </a:lnSpc>
              <a:buSzPct val="130000"/>
              <a:buFont typeface="Arial" panose="020B0604020202020204" pitchFamily="34" charset="0"/>
              <a:buChar char="•"/>
            </a:pPr>
            <a:r>
              <a:rPr lang="en" sz="1400" dirty="0"/>
              <a:t>It can cause overtraining in the model (-)</a:t>
            </a:r>
          </a:p>
          <a:p>
            <a:pPr marL="285750" indent="-285750">
              <a:lnSpc>
                <a:spcPct val="135000"/>
              </a:lnSpc>
              <a:buSzPct val="130000"/>
              <a:buFont typeface="Arial" panose="020B0604020202020204" pitchFamily="34" charset="0"/>
              <a:buChar char="•"/>
            </a:pPr>
            <a:r>
              <a:rPr lang="en" sz="1400" dirty="0"/>
              <a:t>Increasing the size of the neural network</a:t>
            </a:r>
          </a:p>
          <a:p>
            <a:pPr marL="742950" lvl="1" indent="-285750">
              <a:lnSpc>
                <a:spcPct val="135000"/>
              </a:lnSpc>
              <a:buSzPct val="130000"/>
              <a:buFont typeface="Arial" panose="020B0604020202020204" pitchFamily="34" charset="0"/>
              <a:buChar char="•"/>
            </a:pPr>
            <a:r>
              <a:rPr lang="en" sz="1400" dirty="0"/>
              <a:t>Accuracy can increase (+)</a:t>
            </a:r>
          </a:p>
          <a:p>
            <a:pPr marL="742950" lvl="1" indent="-285750">
              <a:lnSpc>
                <a:spcPct val="135000"/>
              </a:lnSpc>
              <a:buSzPct val="130000"/>
              <a:buFont typeface="Arial" panose="020B0604020202020204" pitchFamily="34" charset="0"/>
              <a:buChar char="•"/>
            </a:pPr>
            <a:r>
              <a:rPr lang="en" sz="1400" dirty="0"/>
              <a:t>It becomes easier to overtrain the model (-)</a:t>
            </a:r>
            <a:endParaRPr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TensorFlow Street Classifier</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a:t>
            </a:r>
            <a:endParaRPr dirty="0"/>
          </a:p>
        </p:txBody>
      </p:sp>
      <p:sp>
        <p:nvSpPr>
          <p:cNvPr id="164" name="Google Shape;164;p25"/>
          <p:cNvSpPr txBox="1">
            <a:spLocks noGrp="1"/>
          </p:cNvSpPr>
          <p:nvPr>
            <p:ph type="body" idx="1"/>
          </p:nvPr>
        </p:nvSpPr>
        <p:spPr>
          <a:xfrm>
            <a:off x="729450" y="2078875"/>
            <a:ext cx="7688700" cy="2581200"/>
          </a:xfrm>
          <a:prstGeom prst="rect">
            <a:avLst/>
          </a:prstGeom>
        </p:spPr>
        <p:txBody>
          <a:bodyPr spcFirstLastPara="1" wrap="square" lIns="91425" tIns="91425" rIns="91425" bIns="91425" anchor="t" anchorCtr="0">
            <a:noAutofit/>
          </a:bodyPr>
          <a:lstStyle/>
          <a:p>
            <a:pPr marL="400050" indent="-285750">
              <a:lnSpc>
                <a:spcPct val="105000"/>
              </a:lnSpc>
              <a:buSzPct val="130000"/>
              <a:buFont typeface="Arial" panose="020B0604020202020204" pitchFamily="34" charset="0"/>
              <a:buChar char="•"/>
            </a:pPr>
            <a:r>
              <a:rPr lang="en" sz="1400" dirty="0"/>
              <a:t>Since we wanted to simulate a model that might be used in a self driving car, we decided to train our network to recognize everyday objects found in city streets</a:t>
            </a:r>
            <a:endParaRPr sz="1400" dirty="0"/>
          </a:p>
          <a:p>
            <a:pPr marL="400050" indent="-285750">
              <a:lnSpc>
                <a:spcPct val="105000"/>
              </a:lnSpc>
              <a:buSzPct val="130000"/>
              <a:buFont typeface="Arial" panose="020B0604020202020204" pitchFamily="34" charset="0"/>
              <a:buChar char="•"/>
            </a:pPr>
            <a:r>
              <a:rPr lang="en" sz="1400" dirty="0"/>
              <a:t>Classes:</a:t>
            </a:r>
            <a:endParaRPr sz="1400" dirty="0"/>
          </a:p>
          <a:p>
            <a:pPr marL="869950" lvl="1" indent="-285750">
              <a:lnSpc>
                <a:spcPct val="105000"/>
              </a:lnSpc>
              <a:buSzPct val="130000"/>
              <a:buFont typeface="Arial" panose="020B0604020202020204" pitchFamily="34" charset="0"/>
              <a:buChar char="•"/>
            </a:pPr>
            <a:r>
              <a:rPr lang="en" sz="1400" dirty="0"/>
              <a:t>Bicycle</a:t>
            </a:r>
            <a:endParaRPr sz="1400" dirty="0"/>
          </a:p>
          <a:p>
            <a:pPr marL="869950" lvl="1" indent="-285750">
              <a:lnSpc>
                <a:spcPct val="105000"/>
              </a:lnSpc>
              <a:buSzPct val="130000"/>
              <a:buFont typeface="Arial" panose="020B0604020202020204" pitchFamily="34" charset="0"/>
              <a:buChar char="•"/>
            </a:pPr>
            <a:r>
              <a:rPr lang="en" sz="1400" dirty="0"/>
              <a:t>Car</a:t>
            </a:r>
            <a:endParaRPr sz="1400" dirty="0"/>
          </a:p>
          <a:p>
            <a:pPr marL="869950" lvl="1" indent="-285750">
              <a:lnSpc>
                <a:spcPct val="105000"/>
              </a:lnSpc>
              <a:buSzPct val="130000"/>
              <a:buFont typeface="Arial" panose="020B0604020202020204" pitchFamily="34" charset="0"/>
              <a:buChar char="•"/>
            </a:pPr>
            <a:r>
              <a:rPr lang="en" sz="1400" dirty="0"/>
              <a:t>Motorcycle</a:t>
            </a:r>
            <a:endParaRPr sz="1400" dirty="0"/>
          </a:p>
          <a:p>
            <a:pPr marL="869950" lvl="1" indent="-285750">
              <a:lnSpc>
                <a:spcPct val="105000"/>
              </a:lnSpc>
              <a:buSzPct val="130000"/>
              <a:buFont typeface="Arial" panose="020B0604020202020204" pitchFamily="34" charset="0"/>
              <a:buChar char="•"/>
            </a:pPr>
            <a:r>
              <a:rPr lang="en" sz="1400" dirty="0"/>
              <a:t>Person</a:t>
            </a:r>
            <a:endParaRPr sz="1400" dirty="0"/>
          </a:p>
          <a:p>
            <a:pPr marL="869950" lvl="1" indent="-285750">
              <a:lnSpc>
                <a:spcPct val="105000"/>
              </a:lnSpc>
              <a:buSzPct val="130000"/>
              <a:buFont typeface="Arial" panose="020B0604020202020204" pitchFamily="34" charset="0"/>
              <a:buChar char="•"/>
            </a:pPr>
            <a:r>
              <a:rPr lang="en" sz="1400" dirty="0"/>
              <a:t>Train</a:t>
            </a:r>
            <a:endParaRPr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Datasets</a:t>
            </a:r>
            <a:endParaRPr dirty="0"/>
          </a:p>
        </p:txBody>
      </p:sp>
      <p:sp>
        <p:nvSpPr>
          <p:cNvPr id="170" name="Google Shape;170;p26"/>
          <p:cNvSpPr txBox="1">
            <a:spLocks noGrp="1"/>
          </p:cNvSpPr>
          <p:nvPr>
            <p:ph type="body" idx="1"/>
          </p:nvPr>
        </p:nvSpPr>
        <p:spPr>
          <a:xfrm>
            <a:off x="729450" y="2099563"/>
            <a:ext cx="3842550" cy="2486125"/>
          </a:xfrm>
          <a:prstGeom prst="rect">
            <a:avLst/>
          </a:prstGeom>
        </p:spPr>
        <p:txBody>
          <a:bodyPr spcFirstLastPara="1" wrap="square" lIns="91425" tIns="91425" rIns="91425" bIns="91425" anchor="t" anchorCtr="0">
            <a:noAutofit/>
          </a:bodyPr>
          <a:lstStyle/>
          <a:p>
            <a:pPr marL="482600" indent="-342900">
              <a:lnSpc>
                <a:spcPct val="105000"/>
              </a:lnSpc>
              <a:buSzPct val="130000"/>
              <a:buFont typeface="Arial" panose="020B0604020202020204" pitchFamily="34" charset="0"/>
              <a:buChar char="•"/>
            </a:pPr>
            <a:r>
              <a:rPr lang="en" sz="1400" dirty="0"/>
              <a:t>We used the </a:t>
            </a:r>
            <a:r>
              <a:rPr lang="en" sz="1400" u="sng" dirty="0">
                <a:solidFill>
                  <a:schemeClr val="accent5"/>
                </a:solidFill>
                <a:hlinkClick r:id="rId3">
                  <a:extLst>
                    <a:ext uri="{A12FA001-AC4F-418D-AE19-62706E023703}">
                      <ahyp:hlinkClr xmlns:ahyp="http://schemas.microsoft.com/office/drawing/2018/hyperlinkcolor" val="tx"/>
                    </a:ext>
                  </a:extLst>
                </a:hlinkClick>
              </a:rPr>
              <a:t>COCO (Common Objects in Context) Dataset</a:t>
            </a:r>
            <a:r>
              <a:rPr lang="en" sz="1400" dirty="0"/>
              <a:t> as it contains high-quality images of these objects in the real-life scenes.</a:t>
            </a:r>
            <a:endParaRPr sz="1400" dirty="0"/>
          </a:p>
          <a:p>
            <a:pPr marL="482600" indent="-342900">
              <a:lnSpc>
                <a:spcPct val="105000"/>
              </a:lnSpc>
              <a:buSzPct val="130000"/>
              <a:buFont typeface="Arial" panose="020B0604020202020204" pitchFamily="34" charset="0"/>
              <a:buChar char="•"/>
            </a:pPr>
            <a:r>
              <a:rPr lang="en" sz="1400" dirty="0"/>
              <a:t>We also used </a:t>
            </a:r>
            <a:r>
              <a:rPr lang="en" sz="1400" u="sng" dirty="0">
                <a:solidFill>
                  <a:schemeClr val="accent5"/>
                </a:solidFill>
                <a:hlinkClick r:id="rId4">
                  <a:extLst>
                    <a:ext uri="{A12FA001-AC4F-418D-AE19-62706E023703}">
                      <ahyp:hlinkClr xmlns:ahyp="http://schemas.microsoft.com/office/drawing/2018/hyperlinkcolor" val="tx"/>
                    </a:ext>
                  </a:extLst>
                </a:hlinkClick>
              </a:rPr>
              <a:t>Open Images V6 Dataset</a:t>
            </a:r>
            <a:r>
              <a:rPr lang="en" sz="1400" dirty="0"/>
              <a:t> to supplement some more images for the small sized classes.</a:t>
            </a:r>
            <a:endParaRPr sz="1400" dirty="0"/>
          </a:p>
          <a:p>
            <a:pPr marL="482600" indent="-342900">
              <a:lnSpc>
                <a:spcPct val="105000"/>
              </a:lnSpc>
              <a:buSzPct val="130000"/>
              <a:buFont typeface="Arial" panose="020B0604020202020204" pitchFamily="34" charset="0"/>
              <a:buChar char="•"/>
            </a:pPr>
            <a:r>
              <a:rPr lang="en" sz="1400" dirty="0"/>
              <a:t>Both datasets contained labels and  bounding boxes which we used as ground truth to train our model.</a:t>
            </a:r>
            <a:endParaRPr sz="1400" dirty="0"/>
          </a:p>
        </p:txBody>
      </p:sp>
      <p:pic>
        <p:nvPicPr>
          <p:cNvPr id="171" name="Google Shape;171;p26"/>
          <p:cNvPicPr preferRelativeResize="0"/>
          <p:nvPr/>
        </p:nvPicPr>
        <p:blipFill>
          <a:blip r:embed="rId5">
            <a:alphaModFix/>
          </a:blip>
          <a:stretch>
            <a:fillRect/>
          </a:stretch>
        </p:blipFill>
        <p:spPr>
          <a:xfrm>
            <a:off x="4670450" y="2099563"/>
            <a:ext cx="4149920" cy="2486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Generating Train/Test Images</a:t>
            </a:r>
            <a:endParaRPr dirty="0"/>
          </a:p>
        </p:txBody>
      </p:sp>
      <p:sp>
        <p:nvSpPr>
          <p:cNvPr id="177" name="Google Shape;177;p27"/>
          <p:cNvSpPr txBox="1">
            <a:spLocks noGrp="1"/>
          </p:cNvSpPr>
          <p:nvPr>
            <p:ph type="body" idx="1"/>
          </p:nvPr>
        </p:nvSpPr>
        <p:spPr>
          <a:xfrm>
            <a:off x="696685" y="1850275"/>
            <a:ext cx="7404955" cy="3333900"/>
          </a:xfrm>
          <a:prstGeom prst="rect">
            <a:avLst/>
          </a:prstGeom>
        </p:spPr>
        <p:txBody>
          <a:bodyPr spcFirstLastPara="1" wrap="square" lIns="91425" tIns="91425" rIns="91425" bIns="91425" anchor="t" anchorCtr="0">
            <a:noAutofit/>
          </a:bodyPr>
          <a:lstStyle/>
          <a:p>
            <a:pPr marL="425133" indent="-285750">
              <a:lnSpc>
                <a:spcPct val="105000"/>
              </a:lnSpc>
              <a:buSzPct val="130000"/>
              <a:buFont typeface="Arial" panose="020B0604020202020204" pitchFamily="34" charset="0"/>
              <a:buChar char="•"/>
            </a:pPr>
            <a:r>
              <a:rPr lang="en" sz="1400" dirty="0"/>
              <a:t>All bounding boxes from every image in the datasets were cropped and saved inside of its class folder (crops of cars were stored in the ‘car’ folder, etc)</a:t>
            </a:r>
            <a:endParaRPr sz="1400" dirty="0"/>
          </a:p>
          <a:p>
            <a:pPr marL="425133" indent="-285750">
              <a:lnSpc>
                <a:spcPct val="105000"/>
              </a:lnSpc>
              <a:buSzPct val="130000"/>
              <a:buFont typeface="Arial" panose="020B0604020202020204" pitchFamily="34" charset="0"/>
              <a:buChar char="•"/>
            </a:pPr>
            <a:r>
              <a:rPr lang="en" sz="1400" dirty="0"/>
              <a:t>These cropped images were then split into train and test folders</a:t>
            </a:r>
            <a:endParaRPr sz="1400" dirty="0"/>
          </a:p>
          <a:p>
            <a:pPr marL="425133" indent="-285750">
              <a:lnSpc>
                <a:spcPct val="105000"/>
              </a:lnSpc>
              <a:buSzPct val="130000"/>
              <a:buFont typeface="Arial" panose="020B0604020202020204" pitchFamily="34" charset="0"/>
              <a:buChar char="•"/>
            </a:pPr>
            <a:r>
              <a:rPr lang="en" sz="1400" dirty="0"/>
              <a:t>Shift augmentations were performed for crops in the train folder in order to help the model learn more about the features of each class.</a:t>
            </a:r>
            <a:endParaRPr sz="1400" dirty="0"/>
          </a:p>
          <a:p>
            <a:pPr marL="425133" indent="-285750">
              <a:lnSpc>
                <a:spcPct val="105000"/>
              </a:lnSpc>
              <a:buSzPct val="130000"/>
              <a:buFont typeface="Arial" panose="020B0604020202020204" pitchFamily="34" charset="0"/>
              <a:buChar char="•"/>
            </a:pPr>
            <a:r>
              <a:rPr lang="en" sz="1400" dirty="0"/>
              <a:t>These crops were then used to train the model</a:t>
            </a:r>
            <a:endParaRPr sz="1400" dirty="0"/>
          </a:p>
          <a:p>
            <a:pPr marL="425133" indent="-285750">
              <a:lnSpc>
                <a:spcPct val="105000"/>
              </a:lnSpc>
              <a:buSzPct val="130000"/>
              <a:buFont typeface="Arial" panose="020B0604020202020204" pitchFamily="34" charset="0"/>
              <a:buChar char="•"/>
            </a:pPr>
            <a:r>
              <a:rPr lang="en" sz="1400" dirty="0"/>
              <a:t>Any image from the datasets which had no bounding boxes of the classes we were training the machine to recognize were sliced into quadrants, with each quarter being placed into a ‘background’ class folder</a:t>
            </a:r>
            <a:endParaRPr sz="1400" dirty="0"/>
          </a:p>
          <a:p>
            <a:pPr marL="425133" indent="-285750">
              <a:lnSpc>
                <a:spcPct val="105000"/>
              </a:lnSpc>
              <a:buSzPct val="130000"/>
              <a:buFont typeface="Arial" panose="020B0604020202020204" pitchFamily="34" charset="0"/>
              <a:buChar char="•"/>
            </a:pPr>
            <a:r>
              <a:rPr lang="en" sz="1400" dirty="0"/>
              <a:t>The purpose of the background class is to allow the model to classify unknown objects as ‘background’ instead of mistakenly classifying it as one of the five other classes.</a:t>
            </a:r>
            <a:endParaRPr sz="1400" dirty="0"/>
          </a:p>
          <a:p>
            <a:pPr marL="425133" indent="-285750">
              <a:lnSpc>
                <a:spcPct val="105000"/>
              </a:lnSpc>
              <a:buSzPct val="130000"/>
              <a:buFont typeface="Arial" panose="020B0604020202020204" pitchFamily="34" charset="0"/>
              <a:buChar char="•"/>
            </a:pPr>
            <a:r>
              <a:rPr lang="en" sz="1400" dirty="0"/>
              <a:t>In total the model was trained on over 848,000 cropped images</a:t>
            </a:r>
            <a:endParaRPr sz="1400" dirty="0"/>
          </a:p>
        </p:txBody>
      </p:sp>
      <p:pic>
        <p:nvPicPr>
          <p:cNvPr id="178" name="Google Shape;178;p27"/>
          <p:cNvPicPr preferRelativeResize="0"/>
          <p:nvPr/>
        </p:nvPicPr>
        <p:blipFill rotWithShape="1">
          <a:blip r:embed="rId3">
            <a:alphaModFix/>
          </a:blip>
          <a:srcRect l="2431"/>
          <a:stretch/>
        </p:blipFill>
        <p:spPr>
          <a:xfrm>
            <a:off x="8103117" y="2796459"/>
            <a:ext cx="1005840" cy="2286000"/>
          </a:xfrm>
          <a:prstGeom prst="rect">
            <a:avLst/>
          </a:prstGeom>
          <a:noFill/>
          <a:ln>
            <a:noFill/>
          </a:ln>
        </p:spPr>
      </p:pic>
      <p:pic>
        <p:nvPicPr>
          <p:cNvPr id="179" name="Google Shape;179;p27"/>
          <p:cNvPicPr preferRelativeResize="0"/>
          <p:nvPr/>
        </p:nvPicPr>
        <p:blipFill rotWithShape="1">
          <a:blip r:embed="rId4">
            <a:alphaModFix/>
          </a:blip>
          <a:srcRect r="4156"/>
          <a:stretch/>
        </p:blipFill>
        <p:spPr>
          <a:xfrm>
            <a:off x="8103117" y="510459"/>
            <a:ext cx="1007316" cy="228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Classification Model	</a:t>
            </a:r>
            <a:endParaRPr dirty="0"/>
          </a:p>
        </p:txBody>
      </p:sp>
      <p:sp>
        <p:nvSpPr>
          <p:cNvPr id="185" name="Google Shape;185;p28"/>
          <p:cNvSpPr txBox="1">
            <a:spLocks noGrp="1"/>
          </p:cNvSpPr>
          <p:nvPr>
            <p:ph type="body" idx="1"/>
          </p:nvPr>
        </p:nvSpPr>
        <p:spPr>
          <a:xfrm>
            <a:off x="729450" y="2056675"/>
            <a:ext cx="4347000" cy="2724300"/>
          </a:xfrm>
          <a:prstGeom prst="rect">
            <a:avLst/>
          </a:prstGeom>
        </p:spPr>
        <p:txBody>
          <a:bodyPr spcFirstLastPara="1" wrap="square" lIns="91425" tIns="91425" rIns="91425" bIns="91425" anchor="t" anchorCtr="0">
            <a:noAutofit/>
          </a:bodyPr>
          <a:lstStyle/>
          <a:p>
            <a:pPr marL="425450" indent="-285750">
              <a:buSzPct val="130000"/>
              <a:buFont typeface="Arial" panose="020B0604020202020204" pitchFamily="34" charset="0"/>
              <a:buChar char="•"/>
            </a:pPr>
            <a:r>
              <a:rPr lang="en" sz="1400" dirty="0"/>
              <a:t>Our model uses transfer learning using the MobileNetV2 architecture </a:t>
            </a:r>
            <a:endParaRPr sz="1400" dirty="0"/>
          </a:p>
          <a:p>
            <a:pPr marL="425450" indent="-285750">
              <a:buSzPct val="130000"/>
              <a:buFont typeface="Arial" panose="020B0604020202020204" pitchFamily="34" charset="0"/>
              <a:buChar char="•"/>
            </a:pPr>
            <a:r>
              <a:rPr lang="en" sz="1400" dirty="0"/>
              <a:t>The model ran for 20 epochs, the first 10 with a learning rate of 0.0001 and the last 10 with a learning rate of 0.00001</a:t>
            </a:r>
            <a:endParaRPr sz="1400" dirty="0"/>
          </a:p>
          <a:p>
            <a:pPr marL="425450" indent="-285750">
              <a:buSzPct val="130000"/>
              <a:buFont typeface="Arial" panose="020B0604020202020204" pitchFamily="34" charset="0"/>
              <a:buChar char="•"/>
            </a:pPr>
            <a:r>
              <a:rPr lang="en" sz="1400" dirty="0"/>
              <a:t>After training, our model obtained a score of over 95% test accuracy</a:t>
            </a:r>
            <a:endParaRPr sz="1400" dirty="0"/>
          </a:p>
          <a:p>
            <a:pPr marL="425450" indent="-285750">
              <a:buSzPct val="130000"/>
              <a:buFont typeface="Arial" panose="020B0604020202020204" pitchFamily="34" charset="0"/>
              <a:buChar char="•"/>
            </a:pPr>
            <a:r>
              <a:rPr lang="en" sz="1400" dirty="0"/>
              <a:t>The figure to the right is a confusion matrix, showing how accurate the model was for each of the 6 classes</a:t>
            </a:r>
            <a:endParaRPr sz="1400" dirty="0"/>
          </a:p>
        </p:txBody>
      </p:sp>
      <p:pic>
        <p:nvPicPr>
          <p:cNvPr id="186" name="Google Shape;186;p28"/>
          <p:cNvPicPr preferRelativeResize="0"/>
          <p:nvPr/>
        </p:nvPicPr>
        <p:blipFill rotWithShape="1">
          <a:blip r:embed="rId3">
            <a:alphaModFix/>
          </a:blip>
          <a:srcRect r="13614"/>
          <a:stretch/>
        </p:blipFill>
        <p:spPr>
          <a:xfrm>
            <a:off x="5264799" y="501625"/>
            <a:ext cx="3879200" cy="4641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 Detection</a:t>
            </a:r>
            <a:endParaRPr dirty="0"/>
          </a:p>
        </p:txBody>
      </p:sp>
      <p:sp>
        <p:nvSpPr>
          <p:cNvPr id="192" name="Google Shape;192;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19100" indent="-285750">
              <a:buSzPct val="130000"/>
              <a:buFont typeface="Arial" panose="020B0604020202020204" pitchFamily="34" charset="0"/>
              <a:buChar char="•"/>
            </a:pPr>
            <a:r>
              <a:rPr lang="en" sz="1400" dirty="0"/>
              <a:t>After classifying each image, the next step is object detection</a:t>
            </a:r>
            <a:endParaRPr sz="1400" dirty="0"/>
          </a:p>
          <a:p>
            <a:pPr marL="419100" indent="-285750">
              <a:buSzPct val="130000"/>
              <a:buFont typeface="Arial" panose="020B0604020202020204" pitchFamily="34" charset="0"/>
              <a:buChar char="•"/>
            </a:pPr>
            <a:r>
              <a:rPr lang="en" sz="1400" dirty="0"/>
              <a:t>Object detection works by sending image crops into the classification model and drawing boxes around all crops that were classified as one of the non-background classes</a:t>
            </a:r>
            <a:endParaRPr sz="1400" dirty="0"/>
          </a:p>
          <a:p>
            <a:pPr marL="419100" indent="-285750">
              <a:buSzPct val="130000"/>
              <a:buFont typeface="Arial" panose="020B0604020202020204" pitchFamily="34" charset="0"/>
              <a:buChar char="•"/>
            </a:pPr>
            <a:r>
              <a:rPr lang="en" sz="1400" dirty="0"/>
              <a:t>We tried two different methods of generating crops to send to into the classifier:</a:t>
            </a:r>
            <a:endParaRPr sz="1400" dirty="0"/>
          </a:p>
          <a:p>
            <a:pPr marL="914400" lvl="0" indent="-323850" algn="l" rtl="0">
              <a:spcBef>
                <a:spcPts val="0"/>
              </a:spcBef>
              <a:spcAft>
                <a:spcPts val="0"/>
              </a:spcAft>
              <a:buSzPct val="100000"/>
              <a:buAutoNum type="arabicPeriod"/>
            </a:pPr>
            <a:r>
              <a:rPr lang="en" sz="1400" dirty="0"/>
              <a:t>Sliding windows</a:t>
            </a:r>
            <a:endParaRPr sz="1400" dirty="0"/>
          </a:p>
          <a:p>
            <a:pPr marL="914400" lvl="0" indent="-323850" algn="l" rtl="0">
              <a:spcBef>
                <a:spcPts val="0"/>
              </a:spcBef>
              <a:spcAft>
                <a:spcPts val="0"/>
              </a:spcAft>
              <a:buSzPct val="100000"/>
              <a:buAutoNum type="arabicPeriod"/>
            </a:pPr>
            <a:r>
              <a:rPr lang="en" sz="1400" dirty="0"/>
              <a:t>Selective search</a:t>
            </a:r>
            <a:endParaRPr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Sliding Windows</a:t>
            </a:r>
            <a:endParaRPr dirty="0"/>
          </a:p>
        </p:txBody>
      </p:sp>
      <p:sp>
        <p:nvSpPr>
          <p:cNvPr id="198" name="Google Shape;198;p30"/>
          <p:cNvSpPr txBox="1">
            <a:spLocks noGrp="1"/>
          </p:cNvSpPr>
          <p:nvPr>
            <p:ph type="body" idx="1"/>
          </p:nvPr>
        </p:nvSpPr>
        <p:spPr>
          <a:xfrm>
            <a:off x="729450" y="2006250"/>
            <a:ext cx="7688700" cy="2811000"/>
          </a:xfrm>
          <a:prstGeom prst="rect">
            <a:avLst/>
          </a:prstGeom>
        </p:spPr>
        <p:txBody>
          <a:bodyPr spcFirstLastPara="1" wrap="square" lIns="91425" tIns="91425" rIns="91425" bIns="91425" anchor="t" anchorCtr="0">
            <a:noAutofit/>
          </a:bodyPr>
          <a:lstStyle/>
          <a:p>
            <a:pPr marL="425450" indent="-285750">
              <a:lnSpc>
                <a:spcPct val="105000"/>
              </a:lnSpc>
              <a:buSzPct val="130000"/>
              <a:buFont typeface="Arial" panose="020B0604020202020204" pitchFamily="34" charset="0"/>
              <a:buChar char="•"/>
            </a:pPr>
            <a:r>
              <a:rPr lang="en" sz="1400" dirty="0"/>
              <a:t>Sliding windows works by passing a fixed-size rectangle across the image, cropping the image and saving the crop’s location on the original image. The image is then enlarged and the process is repeated in order to generate smaller boxes to help find smaller objects.</a:t>
            </a:r>
            <a:endParaRPr sz="1400" dirty="0"/>
          </a:p>
          <a:p>
            <a:pPr marL="425450" indent="-285750">
              <a:lnSpc>
                <a:spcPct val="105000"/>
              </a:lnSpc>
              <a:buSzPct val="130000"/>
              <a:buFont typeface="Arial" panose="020B0604020202020204" pitchFamily="34" charset="0"/>
              <a:buChar char="•"/>
            </a:pPr>
            <a:r>
              <a:rPr lang="en" sz="1400" dirty="0"/>
              <a:t>The process of repeatedly enlarging the image is called pyramid scaling</a:t>
            </a:r>
            <a:endParaRPr sz="1400" dirty="0"/>
          </a:p>
          <a:p>
            <a:pPr marL="425450" indent="-285750">
              <a:lnSpc>
                <a:spcPct val="105000"/>
              </a:lnSpc>
              <a:buSzPct val="130000"/>
              <a:buFont typeface="Arial" panose="020B0604020202020204" pitchFamily="34" charset="0"/>
              <a:buChar char="•"/>
            </a:pPr>
            <a:r>
              <a:rPr lang="en" sz="1400" dirty="0"/>
              <a:t>The crops are then sent to the classification model to be classified. The model outputs the original image with bounding boxes drawn around all crops which were classified as non-background objects</a:t>
            </a:r>
            <a:endParaRPr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729450" y="11662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dirty="0"/>
          </a:p>
        </p:txBody>
      </p:sp>
      <p:pic>
        <p:nvPicPr>
          <p:cNvPr id="204" name="Google Shape;204;p31"/>
          <p:cNvPicPr preferRelativeResize="0"/>
          <p:nvPr/>
        </p:nvPicPr>
        <p:blipFill rotWithShape="1">
          <a:blip r:embed="rId3">
            <a:alphaModFix/>
          </a:blip>
          <a:srcRect/>
          <a:stretch/>
        </p:blipFill>
        <p:spPr>
          <a:xfrm>
            <a:off x="5550200" y="1642974"/>
            <a:ext cx="2220199" cy="1550676"/>
          </a:xfrm>
          <a:prstGeom prst="rect">
            <a:avLst/>
          </a:prstGeom>
          <a:noFill/>
          <a:ln>
            <a:noFill/>
          </a:ln>
        </p:spPr>
      </p:pic>
      <p:pic>
        <p:nvPicPr>
          <p:cNvPr id="205" name="Google Shape;205;p31"/>
          <p:cNvPicPr preferRelativeResize="0"/>
          <p:nvPr/>
        </p:nvPicPr>
        <p:blipFill>
          <a:blip r:embed="rId4">
            <a:alphaModFix/>
          </a:blip>
          <a:stretch>
            <a:fillRect/>
          </a:stretch>
        </p:blipFill>
        <p:spPr>
          <a:xfrm>
            <a:off x="4328850" y="3422250"/>
            <a:ext cx="2328424" cy="1577850"/>
          </a:xfrm>
          <a:prstGeom prst="rect">
            <a:avLst/>
          </a:prstGeom>
          <a:noFill/>
          <a:ln>
            <a:noFill/>
          </a:ln>
        </p:spPr>
      </p:pic>
      <p:pic>
        <p:nvPicPr>
          <p:cNvPr id="206" name="Google Shape;206;p31"/>
          <p:cNvPicPr preferRelativeResize="0"/>
          <p:nvPr/>
        </p:nvPicPr>
        <p:blipFill>
          <a:blip r:embed="rId5">
            <a:alphaModFix/>
          </a:blip>
          <a:stretch>
            <a:fillRect/>
          </a:stretch>
        </p:blipFill>
        <p:spPr>
          <a:xfrm>
            <a:off x="6770475" y="3422250"/>
            <a:ext cx="2297169" cy="1577850"/>
          </a:xfrm>
          <a:prstGeom prst="rect">
            <a:avLst/>
          </a:prstGeom>
          <a:noFill/>
          <a:ln>
            <a:noFill/>
          </a:ln>
        </p:spPr>
      </p:pic>
      <p:pic>
        <p:nvPicPr>
          <p:cNvPr id="207" name="Google Shape;207;p31"/>
          <p:cNvPicPr preferRelativeResize="0"/>
          <p:nvPr/>
        </p:nvPicPr>
        <p:blipFill>
          <a:blip r:embed="rId6">
            <a:alphaModFix/>
          </a:blip>
          <a:stretch>
            <a:fillRect/>
          </a:stretch>
        </p:blipFill>
        <p:spPr>
          <a:xfrm>
            <a:off x="76200" y="1947775"/>
            <a:ext cx="4171332" cy="3128525"/>
          </a:xfrm>
          <a:prstGeom prst="rect">
            <a:avLst/>
          </a:prstGeom>
          <a:noFill/>
          <a:ln>
            <a:noFill/>
          </a:ln>
        </p:spPr>
      </p:pic>
      <p:sp>
        <p:nvSpPr>
          <p:cNvPr id="208" name="Google Shape;208;p31"/>
          <p:cNvSpPr txBox="1"/>
          <p:nvPr/>
        </p:nvSpPr>
        <p:spPr>
          <a:xfrm>
            <a:off x="1075110" y="1553600"/>
            <a:ext cx="21735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dirty="0">
                <a:solidFill>
                  <a:schemeClr val="accent1"/>
                </a:solidFill>
                <a:latin typeface="Lato"/>
                <a:ea typeface="Lato"/>
                <a:cs typeface="Lato"/>
                <a:sym typeface="Lato"/>
              </a:rPr>
              <a:t>Original Image </a:t>
            </a:r>
            <a:endParaRPr sz="1100" u="sng" dirty="0">
              <a:latin typeface="Lato"/>
              <a:ea typeface="Lato"/>
              <a:cs typeface="Lato"/>
              <a:sym typeface="Lato"/>
            </a:endParaRPr>
          </a:p>
        </p:txBody>
      </p:sp>
      <p:sp>
        <p:nvSpPr>
          <p:cNvPr id="209" name="Google Shape;209;p31"/>
          <p:cNvSpPr txBox="1"/>
          <p:nvPr/>
        </p:nvSpPr>
        <p:spPr>
          <a:xfrm>
            <a:off x="4328550" y="953275"/>
            <a:ext cx="46629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dirty="0">
                <a:solidFill>
                  <a:schemeClr val="accent1"/>
                </a:solidFill>
                <a:latin typeface="Lato"/>
                <a:ea typeface="Lato"/>
                <a:cs typeface="Lato"/>
                <a:sym typeface="Lato"/>
              </a:rPr>
              <a:t>Image crops with pyramid scaling</a:t>
            </a:r>
            <a:endParaRPr sz="1600" u="sng" dirty="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Mentor, Gershom Kutliroff</a:t>
            </a:r>
            <a:endParaRPr dirty="0"/>
          </a:p>
        </p:txBody>
      </p:sp>
      <p:sp>
        <p:nvSpPr>
          <p:cNvPr id="93" name="Google Shape;93;p14"/>
          <p:cNvSpPr txBox="1">
            <a:spLocks noGrp="1"/>
          </p:cNvSpPr>
          <p:nvPr>
            <p:ph type="body" idx="1"/>
          </p:nvPr>
        </p:nvSpPr>
        <p:spPr>
          <a:xfrm>
            <a:off x="729450" y="2078875"/>
            <a:ext cx="4492500" cy="226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ct val="130000"/>
              <a:buFont typeface="Arial" panose="020B0604020202020204" pitchFamily="34" charset="0"/>
              <a:buChar char="•"/>
            </a:pPr>
            <a:r>
              <a:rPr lang="en" sz="1400" dirty="0"/>
              <a:t>Chief Science Officer, Taranis</a:t>
            </a:r>
            <a:endParaRPr sz="1400" dirty="0"/>
          </a:p>
          <a:p>
            <a:pPr marL="457200" lvl="0" indent="-317500" algn="l" rtl="0">
              <a:spcBef>
                <a:spcPts val="0"/>
              </a:spcBef>
              <a:spcAft>
                <a:spcPts val="0"/>
              </a:spcAft>
              <a:buSzPct val="130000"/>
              <a:buFont typeface="Arial" panose="020B0604020202020204" pitchFamily="34" charset="0"/>
              <a:buChar char="•"/>
            </a:pPr>
            <a:r>
              <a:rPr lang="en" sz="1400" dirty="0"/>
              <a:t>CTO &amp; Founder, ClearVuze</a:t>
            </a:r>
            <a:endParaRPr sz="1400" dirty="0"/>
          </a:p>
          <a:p>
            <a:pPr marL="457200" lvl="0" indent="-317500" algn="l" rtl="0">
              <a:spcBef>
                <a:spcPts val="0"/>
              </a:spcBef>
              <a:spcAft>
                <a:spcPts val="0"/>
              </a:spcAft>
              <a:buSzPct val="130000"/>
              <a:buFont typeface="Arial" panose="020B0604020202020204" pitchFamily="34" charset="0"/>
              <a:buChar char="•"/>
            </a:pPr>
            <a:r>
              <a:rPr lang="en" sz="1400" dirty="0"/>
              <a:t>Principle Engineer, Intel</a:t>
            </a:r>
            <a:endParaRPr sz="1400" dirty="0"/>
          </a:p>
          <a:p>
            <a:pPr marL="457200" lvl="0" indent="-317500" algn="l" rtl="0">
              <a:spcBef>
                <a:spcPts val="0"/>
              </a:spcBef>
              <a:spcAft>
                <a:spcPts val="0"/>
              </a:spcAft>
              <a:buSzPct val="130000"/>
              <a:buFont typeface="Arial" panose="020B0604020202020204" pitchFamily="34" charset="0"/>
              <a:buChar char="•"/>
            </a:pPr>
            <a:r>
              <a:rPr lang="en" sz="1400" dirty="0"/>
              <a:t>CTO &amp; Founder, Omek Interactive</a:t>
            </a:r>
            <a:endParaRPr sz="1400" dirty="0"/>
          </a:p>
          <a:p>
            <a:pPr marL="457200" lvl="0" indent="-317500" algn="l" rtl="0">
              <a:spcBef>
                <a:spcPts val="0"/>
              </a:spcBef>
              <a:spcAft>
                <a:spcPts val="0"/>
              </a:spcAft>
              <a:buSzPct val="130000"/>
              <a:buFont typeface="Arial" panose="020B0604020202020204" pitchFamily="34" charset="0"/>
              <a:buChar char="•"/>
            </a:pPr>
            <a:r>
              <a:rPr lang="en" sz="1400" dirty="0"/>
              <a:t>Chief Scientist, IDT Video Technologies</a:t>
            </a:r>
            <a:endParaRPr sz="1400" dirty="0"/>
          </a:p>
          <a:p>
            <a:pPr marL="0" lvl="0" indent="0" algn="l" rtl="0">
              <a:spcBef>
                <a:spcPts val="1200"/>
              </a:spcBef>
              <a:spcAft>
                <a:spcPts val="0"/>
              </a:spcAft>
              <a:buNone/>
            </a:pPr>
            <a:endParaRPr sz="1400" dirty="0"/>
          </a:p>
          <a:p>
            <a:pPr marL="0" lvl="0" indent="0" algn="l" rtl="0">
              <a:spcBef>
                <a:spcPts val="1200"/>
              </a:spcBef>
              <a:spcAft>
                <a:spcPts val="1200"/>
              </a:spcAft>
              <a:buNone/>
            </a:pPr>
            <a:r>
              <a:rPr lang="en" sz="1400" u="sng" dirty="0">
                <a:solidFill>
                  <a:schemeClr val="hlink"/>
                </a:solidFill>
                <a:hlinkClick r:id="rId3"/>
              </a:rPr>
              <a:t>Linkedin</a:t>
            </a:r>
            <a:endParaRPr sz="1400" dirty="0"/>
          </a:p>
        </p:txBody>
      </p:sp>
      <p:pic>
        <p:nvPicPr>
          <p:cNvPr id="94" name="Google Shape;94;p14"/>
          <p:cNvPicPr preferRelativeResize="0"/>
          <p:nvPr/>
        </p:nvPicPr>
        <p:blipFill>
          <a:blip r:embed="rId4">
            <a:alphaModFix/>
          </a:blip>
          <a:stretch>
            <a:fillRect/>
          </a:stretch>
        </p:blipFill>
        <p:spPr>
          <a:xfrm>
            <a:off x="5836800" y="1318650"/>
            <a:ext cx="2857500" cy="28575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F2D0-B1C0-45F0-87B6-CDBFEE4F381F}"/>
              </a:ext>
            </a:extLst>
          </p:cNvPr>
          <p:cNvSpPr>
            <a:spLocks noGrp="1"/>
          </p:cNvSpPr>
          <p:nvPr>
            <p:ph type="title"/>
          </p:nvPr>
        </p:nvSpPr>
        <p:spPr/>
        <p:txBody>
          <a:bodyPr>
            <a:normAutofit fontScale="90000"/>
          </a:bodyPr>
          <a:lstStyle/>
          <a:p>
            <a:r>
              <a:rPr lang="en-US" dirty="0"/>
              <a:t>Problems with Sliding Windows</a:t>
            </a:r>
          </a:p>
        </p:txBody>
      </p:sp>
      <p:sp>
        <p:nvSpPr>
          <p:cNvPr id="3" name="Text Placeholder 2">
            <a:extLst>
              <a:ext uri="{FF2B5EF4-FFF2-40B4-BE49-F238E27FC236}">
                <a16:creationId xmlns:a16="http://schemas.microsoft.com/office/drawing/2014/main" id="{3C89C29B-5225-42D2-8689-8E9A8B6147F3}"/>
              </a:ext>
            </a:extLst>
          </p:cNvPr>
          <p:cNvSpPr>
            <a:spLocks noGrp="1"/>
          </p:cNvSpPr>
          <p:nvPr>
            <p:ph type="body" idx="1"/>
          </p:nvPr>
        </p:nvSpPr>
        <p:spPr/>
        <p:txBody>
          <a:bodyPr/>
          <a:lstStyle/>
          <a:p>
            <a:pPr marL="0" lvl="0" indent="0" algn="l" rtl="0">
              <a:spcBef>
                <a:spcPts val="0"/>
              </a:spcBef>
              <a:spcAft>
                <a:spcPts val="0"/>
              </a:spcAft>
              <a:buSzPts val="688"/>
              <a:buNone/>
            </a:pPr>
            <a:r>
              <a:rPr lang="en-US" sz="1400" dirty="0"/>
              <a:t>The sliding windows method had two main problems:</a:t>
            </a:r>
          </a:p>
          <a:p>
            <a:pPr marL="494507" lvl="0" indent="-342900" algn="l" rtl="0">
              <a:spcBef>
                <a:spcPts val="0"/>
              </a:spcBef>
              <a:spcAft>
                <a:spcPts val="0"/>
              </a:spcAft>
              <a:buSzPct val="100000"/>
              <a:buFont typeface="+mj-lt"/>
              <a:buAutoNum type="arabicPeriod"/>
            </a:pPr>
            <a:r>
              <a:rPr lang="en-US" sz="1400" dirty="0"/>
              <a:t>It is a brute force method, so it took a long time to run</a:t>
            </a:r>
          </a:p>
          <a:p>
            <a:pPr marL="494507" lvl="0" indent="-342900" algn="l" rtl="0">
              <a:spcBef>
                <a:spcPts val="0"/>
              </a:spcBef>
              <a:spcAft>
                <a:spcPts val="0"/>
              </a:spcAft>
              <a:buSzPct val="100000"/>
              <a:buFont typeface="+mj-lt"/>
              <a:buAutoNum type="arabicPeriod"/>
            </a:pPr>
            <a:r>
              <a:rPr lang="en-US" sz="1400" dirty="0"/>
              <a:t>The boxes all had a fixed size, so it was hard to classify multiple classes of objects that had different shapes</a:t>
            </a:r>
          </a:p>
          <a:p>
            <a:endParaRPr lang="en-US" dirty="0"/>
          </a:p>
        </p:txBody>
      </p:sp>
    </p:spTree>
    <p:extLst>
      <p:ext uri="{BB962C8B-B14F-4D97-AF65-F5344CB8AC3E}">
        <p14:creationId xmlns:p14="http://schemas.microsoft.com/office/powerpoint/2010/main" val="3784545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Selective Search</a:t>
            </a:r>
            <a:endParaRPr dirty="0"/>
          </a:p>
        </p:txBody>
      </p:sp>
      <p:pic>
        <p:nvPicPr>
          <p:cNvPr id="215" name="Google Shape;215;p32"/>
          <p:cNvPicPr preferRelativeResize="0"/>
          <p:nvPr/>
        </p:nvPicPr>
        <p:blipFill>
          <a:blip r:embed="rId3">
            <a:alphaModFix/>
          </a:blip>
          <a:stretch>
            <a:fillRect/>
          </a:stretch>
        </p:blipFill>
        <p:spPr>
          <a:xfrm>
            <a:off x="5760720" y="1436915"/>
            <a:ext cx="3282796" cy="1134836"/>
          </a:xfrm>
          <a:prstGeom prst="rect">
            <a:avLst/>
          </a:prstGeom>
          <a:noFill/>
          <a:ln>
            <a:noFill/>
          </a:ln>
        </p:spPr>
      </p:pic>
      <p:sp>
        <p:nvSpPr>
          <p:cNvPr id="216" name="Google Shape;216;p32"/>
          <p:cNvSpPr txBox="1">
            <a:spLocks noGrp="1"/>
          </p:cNvSpPr>
          <p:nvPr>
            <p:ph type="body" idx="1"/>
          </p:nvPr>
        </p:nvSpPr>
        <p:spPr>
          <a:xfrm>
            <a:off x="726150" y="1853849"/>
            <a:ext cx="4773648" cy="3115225"/>
          </a:xfrm>
          <a:prstGeom prst="rect">
            <a:avLst/>
          </a:prstGeom>
        </p:spPr>
        <p:txBody>
          <a:bodyPr spcFirstLastPara="1" wrap="square" lIns="91425" tIns="91425" rIns="91425" bIns="91425" anchor="t" anchorCtr="0">
            <a:noAutofit/>
          </a:bodyPr>
          <a:lstStyle/>
          <a:p>
            <a:pPr marL="285750" indent="-285750">
              <a:buSzPct val="130000"/>
              <a:buFont typeface="Arial" panose="020B0604020202020204" pitchFamily="34" charset="0"/>
              <a:buChar char="•"/>
            </a:pPr>
            <a:r>
              <a:rPr lang="en" sz="1400" dirty="0"/>
              <a:t>Selective search is an algorithm that works by creating crops based on certain criteria in the image</a:t>
            </a:r>
          </a:p>
          <a:p>
            <a:pPr marL="285750" indent="-285750">
              <a:buSzPct val="130000"/>
              <a:buFont typeface="Arial" panose="020B0604020202020204" pitchFamily="34" charset="0"/>
              <a:buChar char="•"/>
            </a:pPr>
            <a:r>
              <a:rPr lang="en" sz="1400" dirty="0"/>
              <a:t>color, texture, shape, size</a:t>
            </a:r>
          </a:p>
          <a:p>
            <a:pPr marL="285750" indent="-285750">
              <a:buSzPct val="130000"/>
              <a:buFont typeface="Arial" panose="020B0604020202020204" pitchFamily="34" charset="0"/>
              <a:buChar char="•"/>
            </a:pPr>
            <a:r>
              <a:rPr lang="en" sz="1400" dirty="0"/>
              <a:t>This produces boxes of different shapes and sizes, and doesn’t work by repeatedly running brute-force across the image</a:t>
            </a:r>
          </a:p>
          <a:p>
            <a:pPr marL="285750" indent="-285750">
              <a:buSzPct val="130000"/>
              <a:buFont typeface="Arial" panose="020B0604020202020204" pitchFamily="34" charset="0"/>
              <a:buChar char="•"/>
            </a:pPr>
            <a:r>
              <a:rPr lang="en" sz="1400" dirty="0"/>
              <a:t>Crops are then sent to the model to be classified</a:t>
            </a:r>
          </a:p>
          <a:p>
            <a:pPr marL="285750" indent="-285750">
              <a:buSzPct val="130000"/>
              <a:buFont typeface="Arial" panose="020B0604020202020204" pitchFamily="34" charset="0"/>
              <a:buChar char="•"/>
            </a:pPr>
            <a:endParaRPr lang="en" sz="1400" dirty="0"/>
          </a:p>
          <a:p>
            <a:pPr marL="0" indent="0">
              <a:buSzPct val="130000"/>
              <a:buNone/>
            </a:pPr>
            <a:r>
              <a:rPr lang="en" sz="1400" dirty="0"/>
              <a:t>Our model uses selective search as it is faster and more accurate than sliding windows </a:t>
            </a:r>
          </a:p>
          <a:p>
            <a:pPr marL="0" indent="0">
              <a:buSzPct val="130000"/>
              <a:buNone/>
            </a:pPr>
            <a:endParaRPr sz="1400" dirty="0"/>
          </a:p>
          <a:p>
            <a:pPr marL="0" lvl="0" indent="0" algn="l" rtl="0">
              <a:spcBef>
                <a:spcPts val="0"/>
              </a:spcBef>
              <a:spcAft>
                <a:spcPts val="0"/>
              </a:spcAft>
              <a:buSzPts val="688"/>
              <a:buNone/>
            </a:pPr>
            <a:r>
              <a:rPr lang="en" sz="1400" dirty="0"/>
              <a:t>(Diagram from </a:t>
            </a:r>
            <a:r>
              <a:rPr lang="en" sz="1400" u="sng" dirty="0">
                <a:solidFill>
                  <a:schemeClr val="hlink"/>
                </a:solidFill>
                <a:hlinkClick r:id="rId4"/>
              </a:rPr>
              <a:t>pyimagesearch.com</a:t>
            </a:r>
            <a:r>
              <a:rPr lang="en" sz="1400" dirty="0"/>
              <a:t>)</a:t>
            </a:r>
            <a:endParaRPr sz="1400" dirty="0"/>
          </a:p>
          <a:p>
            <a:pPr marL="0" lvl="0" indent="0" algn="l" rtl="0">
              <a:spcBef>
                <a:spcPts val="0"/>
              </a:spcBef>
              <a:spcAft>
                <a:spcPts val="0"/>
              </a:spcAft>
              <a:buSzPts val="688"/>
              <a:buNone/>
            </a:pPr>
            <a:endParaRPr sz="1212" dirty="0"/>
          </a:p>
        </p:txBody>
      </p:sp>
      <p:pic>
        <p:nvPicPr>
          <p:cNvPr id="217" name="Google Shape;217;p32"/>
          <p:cNvPicPr preferRelativeResize="0"/>
          <p:nvPr/>
        </p:nvPicPr>
        <p:blipFill>
          <a:blip r:embed="rId5">
            <a:alphaModFix/>
          </a:blip>
          <a:stretch>
            <a:fillRect/>
          </a:stretch>
        </p:blipFill>
        <p:spPr>
          <a:xfrm>
            <a:off x="5760720" y="2674620"/>
            <a:ext cx="3383280" cy="24688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Non-maximum Suppression (NMS)</a:t>
            </a:r>
            <a:endParaRPr dirty="0"/>
          </a:p>
        </p:txBody>
      </p:sp>
      <p:sp>
        <p:nvSpPr>
          <p:cNvPr id="223" name="Google Shape;223;p33"/>
          <p:cNvSpPr txBox="1">
            <a:spLocks noGrp="1"/>
          </p:cNvSpPr>
          <p:nvPr>
            <p:ph type="body" idx="1"/>
          </p:nvPr>
        </p:nvSpPr>
        <p:spPr>
          <a:xfrm>
            <a:off x="725849" y="1853850"/>
            <a:ext cx="5785483" cy="3115224"/>
          </a:xfrm>
          <a:prstGeom prst="rect">
            <a:avLst/>
          </a:prstGeom>
        </p:spPr>
        <p:txBody>
          <a:bodyPr spcFirstLastPara="1" wrap="square" lIns="91425" tIns="91425" rIns="91425" bIns="91425" anchor="t" anchorCtr="0">
            <a:noAutofit/>
          </a:bodyPr>
          <a:lstStyle/>
          <a:p>
            <a:pPr marL="419100" indent="-285750">
              <a:buSzPct val="130000"/>
              <a:buFont typeface="Arial" panose="020B0604020202020204" pitchFamily="34" charset="0"/>
              <a:buChar char="•"/>
            </a:pPr>
            <a:r>
              <a:rPr lang="en-US" sz="1400" dirty="0"/>
              <a:t>After the cropped regions are classified, many adjacent regions will be classified as the same object and will overlap with each other. In order to choose only the best crop for each object, we run a non-maximum suppression algorithm to remove all overlapping regions.</a:t>
            </a:r>
          </a:p>
          <a:p>
            <a:pPr marL="419100" indent="-285750">
              <a:buSzPct val="130000"/>
              <a:buFont typeface="Arial" panose="020B0604020202020204" pitchFamily="34" charset="0"/>
              <a:buChar char="•"/>
            </a:pPr>
            <a:r>
              <a:rPr lang="en-US" sz="1400" dirty="0"/>
              <a:t>How NMS works:</a:t>
            </a:r>
          </a:p>
          <a:p>
            <a:pPr marL="876300" lvl="1" indent="-285750">
              <a:buSzPct val="130000"/>
              <a:buFont typeface="Arial" panose="020B0604020202020204" pitchFamily="34" charset="0"/>
              <a:buChar char="•"/>
            </a:pPr>
            <a:r>
              <a:rPr lang="en-US" sz="1400" dirty="0"/>
              <a:t>Select the crop whose classification the model is most confident about</a:t>
            </a:r>
          </a:p>
          <a:p>
            <a:pPr marL="876300" lvl="1" indent="-285750">
              <a:buSzPct val="130000"/>
              <a:buFont typeface="Arial" panose="020B0604020202020204" pitchFamily="34" charset="0"/>
              <a:buChar char="•"/>
            </a:pPr>
            <a:r>
              <a:rPr lang="en-US" sz="1400" dirty="0"/>
              <a:t>Remove all bounding boxes whose overlap whose intersection over union (IOU) with the selected crop is above a certain threshold</a:t>
            </a:r>
          </a:p>
          <a:p>
            <a:pPr marL="876300" lvl="1" indent="-285750">
              <a:buSzPct val="130000"/>
              <a:buFont typeface="Arial" panose="020B0604020202020204" pitchFamily="34" charset="0"/>
              <a:buChar char="•"/>
            </a:pPr>
            <a:r>
              <a:rPr lang="en-US" sz="1400" dirty="0"/>
              <a:t>Output all remaining bounding boxes which are less than the overlap threshold</a:t>
            </a:r>
          </a:p>
        </p:txBody>
      </p:sp>
      <p:pic>
        <p:nvPicPr>
          <p:cNvPr id="224" name="Google Shape;224;p33"/>
          <p:cNvPicPr preferRelativeResize="0"/>
          <p:nvPr/>
        </p:nvPicPr>
        <p:blipFill>
          <a:blip r:embed="rId3">
            <a:alphaModFix/>
          </a:blip>
          <a:stretch>
            <a:fillRect/>
          </a:stretch>
        </p:blipFill>
        <p:spPr>
          <a:xfrm>
            <a:off x="6446025" y="2078875"/>
            <a:ext cx="2697975" cy="2648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body" idx="1"/>
          </p:nvPr>
        </p:nvSpPr>
        <p:spPr>
          <a:xfrm>
            <a:off x="126500" y="1398000"/>
            <a:ext cx="42984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600" u="sng" dirty="0"/>
              <a:t>Before NMS</a:t>
            </a:r>
            <a:endParaRPr sz="1600" u="sng" dirty="0"/>
          </a:p>
        </p:txBody>
      </p:sp>
      <p:sp>
        <p:nvSpPr>
          <p:cNvPr id="230" name="Google Shape;230;p34"/>
          <p:cNvSpPr txBox="1">
            <a:spLocks noGrp="1"/>
          </p:cNvSpPr>
          <p:nvPr>
            <p:ph type="body" idx="2"/>
          </p:nvPr>
        </p:nvSpPr>
        <p:spPr>
          <a:xfrm>
            <a:off x="4750850" y="1398000"/>
            <a:ext cx="42984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600" u="sng" dirty="0"/>
              <a:t>After NMS</a:t>
            </a:r>
            <a:endParaRPr sz="1600" u="sng" dirty="0"/>
          </a:p>
        </p:txBody>
      </p:sp>
      <p:pic>
        <p:nvPicPr>
          <p:cNvPr id="231" name="Google Shape;231;p34"/>
          <p:cNvPicPr preferRelativeResize="0"/>
          <p:nvPr/>
        </p:nvPicPr>
        <p:blipFill>
          <a:blip r:embed="rId3">
            <a:alphaModFix/>
          </a:blip>
          <a:stretch>
            <a:fillRect/>
          </a:stretch>
        </p:blipFill>
        <p:spPr>
          <a:xfrm>
            <a:off x="126500" y="1933200"/>
            <a:ext cx="4297681" cy="3200400"/>
          </a:xfrm>
          <a:prstGeom prst="rect">
            <a:avLst/>
          </a:prstGeom>
          <a:noFill/>
          <a:ln>
            <a:noFill/>
          </a:ln>
        </p:spPr>
      </p:pic>
      <p:pic>
        <p:nvPicPr>
          <p:cNvPr id="232" name="Google Shape;232;p34"/>
          <p:cNvPicPr preferRelativeResize="0"/>
          <p:nvPr/>
        </p:nvPicPr>
        <p:blipFill>
          <a:blip r:embed="rId4">
            <a:alphaModFix/>
          </a:blip>
          <a:stretch>
            <a:fillRect/>
          </a:stretch>
        </p:blipFill>
        <p:spPr>
          <a:xfrm>
            <a:off x="4750850" y="1933200"/>
            <a:ext cx="4298523" cy="3200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 </a:t>
            </a:r>
            <a:endParaRPr dirty="0"/>
          </a:p>
        </p:txBody>
      </p:sp>
      <p:sp>
        <p:nvSpPr>
          <p:cNvPr id="238" name="Google Shape;238;p35"/>
          <p:cNvSpPr txBox="1">
            <a:spLocks noGrp="1"/>
          </p:cNvSpPr>
          <p:nvPr>
            <p:ph type="body" idx="1"/>
          </p:nvPr>
        </p:nvSpPr>
        <p:spPr>
          <a:xfrm>
            <a:off x="702654" y="1853850"/>
            <a:ext cx="3774173" cy="2810774"/>
          </a:xfrm>
          <a:prstGeom prst="rect">
            <a:avLst/>
          </a:prstGeom>
        </p:spPr>
        <p:txBody>
          <a:bodyPr spcFirstLastPara="1" wrap="square" lIns="91425" tIns="91425" rIns="91425" bIns="91425" anchor="t" anchorCtr="0">
            <a:noAutofit/>
          </a:bodyPr>
          <a:lstStyle/>
          <a:p>
            <a:pPr marL="412750" indent="-285750">
              <a:buSzPct val="130000"/>
              <a:buFont typeface="Arial" panose="020B0604020202020204" pitchFamily="34" charset="0"/>
              <a:buChar char="•"/>
            </a:pPr>
            <a:r>
              <a:rPr lang="en" sz="1400" dirty="0"/>
              <a:t>Our model is able to classify images with relatively high accuracy</a:t>
            </a:r>
            <a:endParaRPr sz="1400" dirty="0"/>
          </a:p>
          <a:p>
            <a:pPr marL="412750" indent="-285750">
              <a:buSzPct val="130000"/>
              <a:buFont typeface="Arial" panose="020B0604020202020204" pitchFamily="34" charset="0"/>
              <a:buChar char="•"/>
            </a:pPr>
            <a:r>
              <a:rPr lang="en" sz="1400" dirty="0"/>
              <a:t>We were successful in creating an image detection model that can detect if an object of any of our classes is in the image</a:t>
            </a:r>
            <a:endParaRPr sz="1400" dirty="0"/>
          </a:p>
          <a:p>
            <a:pPr marL="412750" indent="-285750">
              <a:buSzPct val="130000"/>
              <a:buFont typeface="Arial" panose="020B0604020202020204" pitchFamily="34" charset="0"/>
              <a:buChar char="•"/>
            </a:pPr>
            <a:r>
              <a:rPr lang="en" sz="1400" dirty="0"/>
              <a:t>With our </a:t>
            </a:r>
            <a:r>
              <a:rPr lang="en" sz="1400" u="sng" dirty="0">
                <a:solidFill>
                  <a:schemeClr val="hlink"/>
                </a:solidFill>
                <a:hlinkClick r:id="rId3"/>
              </a:rPr>
              <a:t>GitHub repo,</a:t>
            </a:r>
            <a:r>
              <a:rPr lang="en" sz="1400" dirty="0"/>
              <a:t> you can download the data and train your own model</a:t>
            </a:r>
            <a:endParaRPr sz="1400" dirty="0"/>
          </a:p>
        </p:txBody>
      </p:sp>
      <p:pic>
        <p:nvPicPr>
          <p:cNvPr id="239" name="Google Shape;239;p35"/>
          <p:cNvPicPr preferRelativeResize="0"/>
          <p:nvPr/>
        </p:nvPicPr>
        <p:blipFill>
          <a:blip r:embed="rId4">
            <a:alphaModFix/>
          </a:blip>
          <a:stretch>
            <a:fillRect/>
          </a:stretch>
        </p:blipFill>
        <p:spPr>
          <a:xfrm>
            <a:off x="4503622" y="1853850"/>
            <a:ext cx="4207928" cy="2810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Further Exploration</a:t>
            </a:r>
            <a:endParaRPr dirty="0"/>
          </a:p>
        </p:txBody>
      </p:sp>
      <p:sp>
        <p:nvSpPr>
          <p:cNvPr id="245" name="Google Shape;245;p36"/>
          <p:cNvSpPr txBox="1">
            <a:spLocks noGrp="1"/>
          </p:cNvSpPr>
          <p:nvPr>
            <p:ph type="body" idx="1"/>
          </p:nvPr>
        </p:nvSpPr>
        <p:spPr>
          <a:xfrm>
            <a:off x="725850" y="1850275"/>
            <a:ext cx="7539800" cy="2850000"/>
          </a:xfrm>
          <a:prstGeom prst="rect">
            <a:avLst/>
          </a:prstGeom>
        </p:spPr>
        <p:txBody>
          <a:bodyPr spcFirstLastPara="1" wrap="square" lIns="91425" tIns="91425" rIns="91425" bIns="91425" anchor="t" anchorCtr="0">
            <a:noAutofit/>
          </a:bodyPr>
          <a:lstStyle/>
          <a:p>
            <a:pPr marL="406400" indent="-285750">
              <a:buSzPct val="130000"/>
              <a:buFont typeface="Arial" panose="020B0604020202020204" pitchFamily="34" charset="0"/>
              <a:buChar char="•"/>
            </a:pPr>
            <a:r>
              <a:rPr lang="en-US" sz="1400" dirty="0"/>
              <a:t>How we might be able to further improve our model:</a:t>
            </a:r>
          </a:p>
          <a:p>
            <a:pPr marL="863600" lvl="1" indent="-285750">
              <a:buSzPct val="130000"/>
              <a:buFont typeface="Arial" panose="020B0604020202020204" pitchFamily="34" charset="0"/>
              <a:buChar char="•"/>
            </a:pPr>
            <a:r>
              <a:rPr lang="en-US" sz="1400" dirty="0"/>
              <a:t>Uneven training data class sizes led our model to be skewed toward the bigger classes. One way to prevent this would be to find more data to increase the size of the smaller classes</a:t>
            </a:r>
          </a:p>
          <a:p>
            <a:pPr marL="863600" lvl="1" indent="-285750">
              <a:buSzPct val="130000"/>
              <a:buFont typeface="Arial" panose="020B0604020202020204" pitchFamily="34" charset="0"/>
              <a:buChar char="•"/>
            </a:pPr>
            <a:r>
              <a:rPr lang="en-US" sz="1400" dirty="0"/>
              <a:t>Another way to help this problem is to use a focal loss function. This loss function helps the model adjust its weights more evenly by more drastically adjusting weights when it mistakenly classifies an object of a smaller class than an object of a bigger class</a:t>
            </a:r>
          </a:p>
          <a:p>
            <a:pPr marL="863600" lvl="1" indent="-285750">
              <a:buSzPct val="130000"/>
              <a:buFont typeface="Arial" panose="020B0604020202020204" pitchFamily="34" charset="0"/>
              <a:buChar char="•"/>
            </a:pPr>
            <a:r>
              <a:rPr lang="en-US" sz="1400" dirty="0"/>
              <a:t>Another aspect to improve is the accuracy of the bounding boxes. In order to have tighter boxes, we would be able to run a bounding box regression algorithm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 it Yourself - How to Build and Run Our Model</a:t>
            </a:r>
            <a:endParaRPr dirty="0"/>
          </a:p>
        </p:txBody>
      </p:sp>
      <p:sp>
        <p:nvSpPr>
          <p:cNvPr id="251" name="Google Shape;251;p37"/>
          <p:cNvSpPr txBox="1">
            <a:spLocks noGrp="1"/>
          </p:cNvSpPr>
          <p:nvPr>
            <p:ph type="body" idx="1"/>
          </p:nvPr>
        </p:nvSpPr>
        <p:spPr>
          <a:xfrm>
            <a:off x="729450" y="2078874"/>
            <a:ext cx="7688700" cy="306462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dirty="0"/>
              <a:t>Pre-requisites:</a:t>
            </a:r>
          </a:p>
          <a:p>
            <a:pPr marL="342900" lvl="0" indent="-342900" algn="l" rtl="0">
              <a:lnSpc>
                <a:spcPct val="100000"/>
              </a:lnSpc>
              <a:spcBef>
                <a:spcPts val="0"/>
              </a:spcBef>
              <a:spcAft>
                <a:spcPts val="0"/>
              </a:spcAft>
              <a:buSzPct val="100000"/>
              <a:buFont typeface="+mj-lt"/>
              <a:buAutoNum type="arabicPeriod"/>
            </a:pPr>
            <a:r>
              <a:rPr lang="en-US" sz="1400" dirty="0"/>
              <a:t>Python 3.7+</a:t>
            </a:r>
          </a:p>
          <a:p>
            <a:pPr marL="342900" lvl="0" indent="-342900" algn="l" rtl="0">
              <a:lnSpc>
                <a:spcPct val="100000"/>
              </a:lnSpc>
              <a:spcBef>
                <a:spcPts val="0"/>
              </a:spcBef>
              <a:spcAft>
                <a:spcPts val="0"/>
              </a:spcAft>
              <a:buSzPct val="100000"/>
              <a:buFont typeface="+mj-lt"/>
              <a:buAutoNum type="arabicPeriod"/>
            </a:pPr>
            <a:r>
              <a:rPr lang="en-US" sz="1400" u="sng" dirty="0">
                <a:solidFill>
                  <a:schemeClr val="hlink"/>
                </a:solidFill>
                <a:hlinkClick r:id="rId3"/>
              </a:rPr>
              <a:t>CUDA 10.0</a:t>
            </a:r>
            <a:endParaRPr lang="en-US" sz="1400" dirty="0"/>
          </a:p>
          <a:p>
            <a:pPr marL="342900" lvl="0" indent="-342900" algn="l" rtl="0">
              <a:lnSpc>
                <a:spcPct val="100000"/>
              </a:lnSpc>
              <a:spcBef>
                <a:spcPts val="0"/>
              </a:spcBef>
              <a:spcAft>
                <a:spcPts val="0"/>
              </a:spcAft>
              <a:buSzPct val="100000"/>
              <a:buFont typeface="+mj-lt"/>
              <a:buAutoNum type="arabicPeriod"/>
            </a:pPr>
            <a:r>
              <a:rPr lang="en-US" sz="1400" u="sng" dirty="0">
                <a:solidFill>
                  <a:schemeClr val="hlink"/>
                </a:solidFill>
                <a:hlinkClick r:id="rId4"/>
              </a:rPr>
              <a:t>cuDNN 7.5.1</a:t>
            </a:r>
            <a:endParaRPr lang="en-US" sz="1400" u="sng" dirty="0">
              <a:solidFill>
                <a:schemeClr val="hlink"/>
              </a:solidFill>
            </a:endParaRPr>
          </a:p>
          <a:p>
            <a:pPr marL="342900" lvl="0" indent="-342900" algn="l" rtl="0">
              <a:lnSpc>
                <a:spcPct val="100000"/>
              </a:lnSpc>
              <a:spcBef>
                <a:spcPts val="0"/>
              </a:spcBef>
              <a:spcAft>
                <a:spcPts val="0"/>
              </a:spcAft>
              <a:buSzPct val="100000"/>
              <a:buFont typeface="+mj-lt"/>
              <a:buAutoNum type="arabicPeriod"/>
            </a:pPr>
            <a:endParaRPr lang="en-US" sz="1400" u="sng" dirty="0">
              <a:solidFill>
                <a:schemeClr val="hlink"/>
              </a:solidFill>
            </a:endParaRPr>
          </a:p>
          <a:p>
            <a:pPr marL="0" lvl="0" indent="0" algn="l" rtl="0">
              <a:lnSpc>
                <a:spcPct val="100000"/>
              </a:lnSpc>
              <a:spcBef>
                <a:spcPts val="0"/>
              </a:spcBef>
              <a:spcAft>
                <a:spcPts val="0"/>
              </a:spcAft>
              <a:buSzPct val="100000"/>
              <a:buNone/>
            </a:pPr>
            <a:r>
              <a:rPr lang="en-US" sz="1400" dirty="0"/>
              <a:t>Run:</a:t>
            </a:r>
          </a:p>
          <a:p>
            <a:pPr marL="342900" lvl="0" indent="-342900" algn="l" rtl="0">
              <a:lnSpc>
                <a:spcPct val="100000"/>
              </a:lnSpc>
              <a:spcBef>
                <a:spcPts val="0"/>
              </a:spcBef>
              <a:spcAft>
                <a:spcPts val="0"/>
              </a:spcAft>
              <a:buSzPct val="100000"/>
              <a:buFont typeface="+mj-lt"/>
              <a:buAutoNum type="arabicPeriod"/>
            </a:pPr>
            <a:r>
              <a:rPr lang="en-US" sz="1400" dirty="0"/>
              <a:t>To clone the repo - git clone </a:t>
            </a:r>
            <a:r>
              <a:rPr lang="en-US" sz="1400" u="sng" dirty="0">
                <a:solidFill>
                  <a:schemeClr val="hlink"/>
                </a:solidFill>
                <a:hlinkClick r:id="rId5"/>
              </a:rPr>
              <a:t>https://github.com/ndcantor/tensorflow-street-classifier.git</a:t>
            </a:r>
            <a:endParaRPr lang="en-US" sz="1400" u="sng" dirty="0">
              <a:solidFill>
                <a:schemeClr val="hlink"/>
              </a:solidFill>
            </a:endParaRPr>
          </a:p>
          <a:p>
            <a:pPr marL="342900" lvl="0" indent="-342900" algn="l" rtl="0">
              <a:lnSpc>
                <a:spcPct val="100000"/>
              </a:lnSpc>
              <a:spcBef>
                <a:spcPts val="0"/>
              </a:spcBef>
              <a:spcAft>
                <a:spcPts val="0"/>
              </a:spcAft>
              <a:buSzPct val="100000"/>
              <a:buFont typeface="+mj-lt"/>
              <a:buAutoNum type="arabicPeriod"/>
            </a:pPr>
            <a:r>
              <a:rPr lang="en-US" sz="1400" dirty="0"/>
              <a:t>Install required Python  libraries - pip3 install -r requirements.txt</a:t>
            </a:r>
          </a:p>
          <a:p>
            <a:pPr marL="342900" lvl="0" indent="-342900" algn="l" rtl="0">
              <a:lnSpc>
                <a:spcPct val="100000"/>
              </a:lnSpc>
              <a:spcBef>
                <a:spcPts val="0"/>
              </a:spcBef>
              <a:spcAft>
                <a:spcPts val="0"/>
              </a:spcAft>
              <a:buSzPct val="100000"/>
              <a:buFont typeface="+mj-lt"/>
              <a:buAutoNum type="arabicPeriod"/>
            </a:pPr>
            <a:r>
              <a:rPr lang="en-US" sz="1400" dirty="0"/>
              <a:t>Download data, build, train, and run inference on the model - python3 street_classifier.py</a:t>
            </a:r>
          </a:p>
          <a:p>
            <a:pPr marL="342900" lvl="0" indent="-342900" algn="l" rtl="0">
              <a:lnSpc>
                <a:spcPct val="100000"/>
              </a:lnSpc>
              <a:spcBef>
                <a:spcPts val="0"/>
              </a:spcBef>
              <a:spcAft>
                <a:spcPts val="0"/>
              </a:spcAft>
              <a:buSzPct val="100000"/>
              <a:buFont typeface="+mj-lt"/>
              <a:buAutoNum type="arabicPeriod"/>
            </a:pPr>
            <a:r>
              <a:rPr lang="en-US" sz="1400" dirty="0"/>
              <a:t>Results:</a:t>
            </a:r>
          </a:p>
          <a:p>
            <a:pPr marL="939800" lvl="1" indent="-342900" algn="l" rtl="0">
              <a:lnSpc>
                <a:spcPct val="100000"/>
              </a:lnSpc>
              <a:spcBef>
                <a:spcPts val="0"/>
              </a:spcBef>
              <a:spcAft>
                <a:spcPts val="0"/>
              </a:spcAft>
              <a:buSzPts val="1400"/>
              <a:buFont typeface="+mj-lt"/>
              <a:buAutoNum type="alphaUcPeriod"/>
            </a:pPr>
            <a:r>
              <a:rPr lang="en-US" sz="1400" dirty="0"/>
              <a:t>The model’s train, validation, and text accuracies will be printed on the screen</a:t>
            </a:r>
          </a:p>
          <a:p>
            <a:pPr marL="939800" lvl="1" indent="-342900" algn="l" rtl="0">
              <a:lnSpc>
                <a:spcPct val="100000"/>
              </a:lnSpc>
              <a:spcBef>
                <a:spcPts val="0"/>
              </a:spcBef>
              <a:spcAft>
                <a:spcPts val="0"/>
              </a:spcAft>
              <a:buSzPts val="1400"/>
              <a:buFont typeface="+mj-lt"/>
              <a:buAutoNum type="alphaUcPeriod"/>
            </a:pPr>
            <a:r>
              <a:rPr lang="en-US" sz="1400" dirty="0"/>
              <a:t>A confusion matrix as well as sample test images will be saved to disk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a:t>
            </a:r>
            <a:endParaRPr dirty="0"/>
          </a:p>
        </p:txBody>
      </p:sp>
      <p:sp>
        <p:nvSpPr>
          <p:cNvPr id="100" name="Google Shape;100;p15"/>
          <p:cNvSpPr txBox="1">
            <a:spLocks noGrp="1"/>
          </p:cNvSpPr>
          <p:nvPr>
            <p:ph type="body" idx="1"/>
          </p:nvPr>
        </p:nvSpPr>
        <p:spPr>
          <a:prstGeom prst="rect">
            <a:avLst/>
          </a:prstGeom>
        </p:spPr>
        <p:txBody>
          <a:bodyPr spcFirstLastPara="1" wrap="square" lIns="91425" tIns="91425" rIns="91425" bIns="91425" anchor="t" anchorCtr="0">
            <a:noAutofit/>
          </a:bodyPr>
          <a:lstStyle/>
          <a:p>
            <a:pPr marL="400050" indent="-285750">
              <a:buSzPct val="130000"/>
              <a:buFont typeface="Arial" panose="020B0604020202020204" pitchFamily="34" charset="0"/>
              <a:buChar char="•"/>
            </a:pPr>
            <a:r>
              <a:rPr lang="en" sz="1400" dirty="0"/>
              <a:t>The goal of our project was to create an image classification and object detection model that simulates how one would be used in a self driving car</a:t>
            </a:r>
            <a:endParaRPr sz="1400" dirty="0"/>
          </a:p>
          <a:p>
            <a:pPr marL="400050" indent="-285750">
              <a:buSzPct val="130000"/>
              <a:buFont typeface="Arial" panose="020B0604020202020204" pitchFamily="34" charset="0"/>
              <a:buChar char="•"/>
            </a:pPr>
            <a:r>
              <a:rPr lang="en" sz="1400" dirty="0"/>
              <a:t>Our model uses a neural network to draw boxes around and label objects in an image</a:t>
            </a:r>
            <a:endParaRPr sz="1400" dirty="0"/>
          </a:p>
          <a:p>
            <a:pPr marL="400050" indent="-285750">
              <a:buSzPct val="130000"/>
              <a:buFont typeface="Arial" panose="020B0604020202020204" pitchFamily="34" charset="0"/>
              <a:buChar char="•"/>
            </a:pPr>
            <a:r>
              <a:rPr lang="en" sz="1400" dirty="0"/>
              <a:t>Brief overview of model architecture:</a:t>
            </a:r>
          </a:p>
          <a:p>
            <a:pPr marL="857250" lvl="1" indent="-285750">
              <a:buSzPct val="130000"/>
              <a:buFont typeface="Arial" panose="020B0604020202020204" pitchFamily="34" charset="0"/>
              <a:buChar char="•"/>
            </a:pPr>
            <a:r>
              <a:rPr lang="en" sz="1400" dirty="0"/>
              <a:t>TensorFlow transfer learning image classifier</a:t>
            </a:r>
          </a:p>
          <a:p>
            <a:pPr marL="857250" lvl="1" indent="-285750">
              <a:buSzPct val="130000"/>
              <a:buFont typeface="Arial" panose="020B0604020202020204" pitchFamily="34" charset="0"/>
              <a:buChar char="•"/>
            </a:pPr>
            <a:r>
              <a:rPr lang="en" sz="1400" dirty="0"/>
              <a:t>Object detection using:</a:t>
            </a:r>
          </a:p>
          <a:p>
            <a:pPr marL="1314450" lvl="2" indent="-285750">
              <a:buSzPct val="130000"/>
              <a:buFont typeface="Arial" panose="020B0604020202020204" pitchFamily="34" charset="0"/>
              <a:buChar char="•"/>
            </a:pPr>
            <a:r>
              <a:rPr lang="en" sz="1400" dirty="0"/>
              <a:t>Selective search</a:t>
            </a:r>
          </a:p>
          <a:p>
            <a:pPr marL="1314450" lvl="2" indent="-285750">
              <a:buSzPct val="130000"/>
              <a:buFont typeface="Arial" panose="020B0604020202020204" pitchFamily="34" charset="0"/>
              <a:buChar char="•"/>
            </a:pPr>
            <a:r>
              <a:rPr lang="en" sz="1400" dirty="0"/>
              <a:t>Non-maximum suppression</a:t>
            </a:r>
            <a:endParaRPr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Background</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Image Classification vs. Object Detection</a:t>
            </a:r>
            <a:endParaRPr dirty="0"/>
          </a:p>
        </p:txBody>
      </p:sp>
      <p:sp>
        <p:nvSpPr>
          <p:cNvPr id="111" name="Google Shape;111;p17"/>
          <p:cNvSpPr txBox="1">
            <a:spLocks noGrp="1"/>
          </p:cNvSpPr>
          <p:nvPr>
            <p:ph type="body" idx="1"/>
          </p:nvPr>
        </p:nvSpPr>
        <p:spPr>
          <a:xfrm>
            <a:off x="729450" y="2078875"/>
            <a:ext cx="3393724" cy="2623200"/>
          </a:xfrm>
          <a:prstGeom prst="rect">
            <a:avLst/>
          </a:prstGeom>
        </p:spPr>
        <p:txBody>
          <a:bodyPr spcFirstLastPara="1" wrap="square" lIns="91425" tIns="91425" rIns="91425" bIns="91425" anchor="ctr" anchorCtr="0">
            <a:noAutofit/>
          </a:bodyPr>
          <a:lstStyle/>
          <a:p>
            <a:pPr marL="425450" indent="-285750">
              <a:buSzPct val="130000"/>
              <a:buFont typeface="Arial" panose="020B0604020202020204" pitchFamily="34" charset="0"/>
              <a:buChar char="•"/>
            </a:pPr>
            <a:r>
              <a:rPr lang="en" sz="1400" dirty="0"/>
              <a:t>Image classification - determining the classification of a given image (ex. Is this a photograph of a cat or a dog).</a:t>
            </a:r>
            <a:endParaRPr sz="1400" dirty="0"/>
          </a:p>
          <a:p>
            <a:pPr marL="425450" indent="-285750">
              <a:buSzPct val="130000"/>
              <a:buFont typeface="Arial" panose="020B0604020202020204" pitchFamily="34" charset="0"/>
              <a:buChar char="•"/>
            </a:pPr>
            <a:r>
              <a:rPr lang="en" sz="1400" dirty="0"/>
              <a:t>Object detection  - detecting the an image of a certain class within a larger picture (ex. Within this picture of many animals, draw a bounding box around all relevant animals and identify them.)</a:t>
            </a:r>
            <a:endParaRPr sz="1400" dirty="0"/>
          </a:p>
        </p:txBody>
      </p:sp>
      <p:pic>
        <p:nvPicPr>
          <p:cNvPr id="112" name="Google Shape;112;p17" descr="A Beginner&amp;#39;s Guide to Object Detection - DataCamp"/>
          <p:cNvPicPr preferRelativeResize="0"/>
          <p:nvPr/>
        </p:nvPicPr>
        <p:blipFill rotWithShape="1">
          <a:blip r:embed="rId3">
            <a:alphaModFix/>
          </a:blip>
          <a:srcRect t="8796" b="9149"/>
          <a:stretch/>
        </p:blipFill>
        <p:spPr>
          <a:xfrm>
            <a:off x="4123174" y="2078875"/>
            <a:ext cx="4909702" cy="26232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Neural Networks</a:t>
            </a:r>
            <a:endParaRPr dirty="0"/>
          </a:p>
        </p:txBody>
      </p:sp>
      <p:sp>
        <p:nvSpPr>
          <p:cNvPr id="118" name="Google Shape;118;p18"/>
          <p:cNvSpPr txBox="1">
            <a:spLocks noGrp="1"/>
          </p:cNvSpPr>
          <p:nvPr>
            <p:ph type="body" idx="1"/>
          </p:nvPr>
        </p:nvSpPr>
        <p:spPr>
          <a:xfrm>
            <a:off x="725850" y="1853850"/>
            <a:ext cx="3846150" cy="2966010"/>
          </a:xfrm>
          <a:prstGeom prst="rect">
            <a:avLst/>
          </a:prstGeom>
        </p:spPr>
        <p:txBody>
          <a:bodyPr spcFirstLastPara="1" wrap="square" lIns="91425" tIns="91425" rIns="91425" bIns="91425" anchor="t" anchorCtr="0">
            <a:noAutofit/>
          </a:bodyPr>
          <a:lstStyle/>
          <a:p>
            <a:pPr marL="425450" lvl="0" indent="-285750" algn="l" rtl="0">
              <a:spcBef>
                <a:spcPts val="0"/>
              </a:spcBef>
              <a:spcAft>
                <a:spcPts val="0"/>
              </a:spcAft>
              <a:buSzPct val="130000"/>
              <a:buFont typeface="Arial" panose="020B0604020202020204" pitchFamily="34" charset="0"/>
              <a:buChar char="•"/>
            </a:pPr>
            <a:r>
              <a:rPr lang="en" sz="1400" dirty="0"/>
              <a:t>“A neural network is a series of algorithms that endeavors to recognize underlying relationships in a set of data through a process that mimics the way the human brain operates. In this sense, neural networks refer to systems of neurons, either organic or artificial in nature.” (</a:t>
            </a:r>
            <a:r>
              <a:rPr lang="en" sz="1400" dirty="0">
                <a:hlinkClick r:id="rId3">
                  <a:extLst>
                    <a:ext uri="{A12FA001-AC4F-418D-AE19-62706E023703}">
                      <ahyp:hlinkClr xmlns:ahyp="http://schemas.microsoft.com/office/drawing/2018/hyperlinkcolor" val="tx"/>
                    </a:ext>
                  </a:extLst>
                </a:hlinkClick>
              </a:rPr>
              <a:t>investopedia.com</a:t>
            </a:r>
            <a:r>
              <a:rPr lang="en" sz="1400" dirty="0"/>
              <a:t>)</a:t>
            </a:r>
            <a:endParaRPr sz="1400" dirty="0"/>
          </a:p>
          <a:p>
            <a:pPr marL="425450" lvl="0" indent="-285750" algn="l" rtl="0">
              <a:spcBef>
                <a:spcPts val="0"/>
              </a:spcBef>
              <a:spcAft>
                <a:spcPts val="0"/>
              </a:spcAft>
              <a:buSzPct val="130000"/>
              <a:buFont typeface="Arial" panose="020B0604020202020204" pitchFamily="34" charset="0"/>
              <a:buChar char="•"/>
            </a:pPr>
            <a:r>
              <a:rPr lang="en" sz="1400" dirty="0"/>
              <a:t>It turns out that neural networks often produce generalizable results.</a:t>
            </a:r>
            <a:endParaRPr sz="1400" dirty="0"/>
          </a:p>
          <a:p>
            <a:pPr marL="425450" lvl="0" indent="-285750" algn="l" rtl="0">
              <a:spcBef>
                <a:spcPts val="0"/>
              </a:spcBef>
              <a:spcAft>
                <a:spcPts val="0"/>
              </a:spcAft>
              <a:buSzPct val="130000"/>
              <a:buFont typeface="Arial" panose="020B0604020202020204" pitchFamily="34" charset="0"/>
              <a:buChar char="•"/>
            </a:pPr>
            <a:r>
              <a:rPr lang="en" sz="1400" dirty="0"/>
              <a:t>Its best to view them as a </a:t>
            </a:r>
            <a:r>
              <a:rPr lang="en" sz="1400" dirty="0">
                <a:hlinkClick r:id="rId4">
                  <a:extLst>
                    <a:ext uri="{A12FA001-AC4F-418D-AE19-62706E023703}">
                      <ahyp:hlinkClr xmlns:ahyp="http://schemas.microsoft.com/office/drawing/2018/hyperlinkcolor" val="tx"/>
                    </a:ext>
                  </a:extLst>
                </a:hlinkClick>
              </a:rPr>
              <a:t>black box</a:t>
            </a:r>
            <a:r>
              <a:rPr lang="en" sz="1400" dirty="0"/>
              <a:t>.</a:t>
            </a:r>
            <a:endParaRPr sz="1400" dirty="0"/>
          </a:p>
        </p:txBody>
      </p:sp>
      <p:pic>
        <p:nvPicPr>
          <p:cNvPr id="119" name="Google Shape;119;p18"/>
          <p:cNvPicPr preferRelativeResize="0"/>
          <p:nvPr/>
        </p:nvPicPr>
        <p:blipFill>
          <a:blip r:embed="rId5">
            <a:alphaModFix/>
          </a:blip>
          <a:stretch>
            <a:fillRect/>
          </a:stretch>
        </p:blipFill>
        <p:spPr>
          <a:xfrm>
            <a:off x="4759695" y="1853850"/>
            <a:ext cx="3662055" cy="296601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Convolutional Neural Networks</a:t>
            </a:r>
            <a:endParaRPr dirty="0"/>
          </a:p>
        </p:txBody>
      </p:sp>
      <p:sp>
        <p:nvSpPr>
          <p:cNvPr id="125" name="Google Shape;125;p19"/>
          <p:cNvSpPr txBox="1">
            <a:spLocks noGrp="1"/>
          </p:cNvSpPr>
          <p:nvPr>
            <p:ph type="body" idx="1"/>
          </p:nvPr>
        </p:nvSpPr>
        <p:spPr>
          <a:xfrm>
            <a:off x="729449" y="2114050"/>
            <a:ext cx="3476483" cy="2190750"/>
          </a:xfrm>
          <a:prstGeom prst="rect">
            <a:avLst/>
          </a:prstGeom>
        </p:spPr>
        <p:txBody>
          <a:bodyPr spcFirstLastPara="1" wrap="square" lIns="91425" tIns="91425" rIns="91425" bIns="91425" anchor="t" anchorCtr="0">
            <a:normAutofit/>
          </a:bodyPr>
          <a:lstStyle/>
          <a:p>
            <a:pPr marL="425450" indent="-285750">
              <a:buSzPct val="130000"/>
              <a:buFont typeface="Arial" panose="020B0604020202020204" pitchFamily="34" charset="0"/>
              <a:buChar char="•"/>
            </a:pPr>
            <a:r>
              <a:rPr lang="en" sz="1400" dirty="0"/>
              <a:t>A class of Neural Networks commonly used in computer vision applications</a:t>
            </a:r>
            <a:endParaRPr sz="1400" dirty="0"/>
          </a:p>
          <a:p>
            <a:pPr marL="457200" lvl="0" indent="0" algn="l" rtl="0">
              <a:spcBef>
                <a:spcPts val="1200"/>
              </a:spcBef>
              <a:spcAft>
                <a:spcPts val="0"/>
              </a:spcAft>
              <a:buNone/>
            </a:pPr>
            <a:endParaRPr sz="200" dirty="0"/>
          </a:p>
          <a:p>
            <a:pPr marL="0" lvl="0" indent="457200" algn="l" rtl="0">
              <a:spcBef>
                <a:spcPts val="1200"/>
              </a:spcBef>
              <a:spcAft>
                <a:spcPts val="0"/>
              </a:spcAft>
              <a:buNone/>
            </a:pPr>
            <a:r>
              <a:rPr lang="en" sz="1400" u="sng" dirty="0">
                <a:solidFill>
                  <a:schemeClr val="hlink"/>
                </a:solidFill>
                <a:hlinkClick r:id="rId3"/>
              </a:rPr>
              <a:t>Wikipedia</a:t>
            </a:r>
            <a:endParaRPr sz="1400" dirty="0"/>
          </a:p>
          <a:p>
            <a:pPr marL="0" lvl="0" indent="0" algn="l" rtl="0">
              <a:spcBef>
                <a:spcPts val="1200"/>
              </a:spcBef>
              <a:spcAft>
                <a:spcPts val="1200"/>
              </a:spcAft>
              <a:buNone/>
            </a:pPr>
            <a:endParaRPr dirty="0"/>
          </a:p>
        </p:txBody>
      </p:sp>
      <p:pic>
        <p:nvPicPr>
          <p:cNvPr id="126" name="Google Shape;126;p19"/>
          <p:cNvPicPr preferRelativeResize="0"/>
          <p:nvPr/>
        </p:nvPicPr>
        <p:blipFill>
          <a:blip r:embed="rId4">
            <a:alphaModFix/>
          </a:blip>
          <a:stretch>
            <a:fillRect/>
          </a:stretch>
        </p:blipFill>
        <p:spPr>
          <a:xfrm>
            <a:off x="4403250" y="2114050"/>
            <a:ext cx="4544650" cy="21907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VGG16 (Simonyan and Zisserman)</a:t>
            </a:r>
            <a:endParaRPr dirty="0"/>
          </a:p>
        </p:txBody>
      </p:sp>
      <p:sp>
        <p:nvSpPr>
          <p:cNvPr id="132" name="Google Shape;132;p20"/>
          <p:cNvSpPr txBox="1">
            <a:spLocks noGrp="1"/>
          </p:cNvSpPr>
          <p:nvPr>
            <p:ph type="body" idx="1"/>
          </p:nvPr>
        </p:nvSpPr>
        <p:spPr>
          <a:xfrm>
            <a:off x="729450" y="2079000"/>
            <a:ext cx="3319800" cy="2643725"/>
          </a:xfrm>
          <a:prstGeom prst="rect">
            <a:avLst/>
          </a:prstGeom>
        </p:spPr>
        <p:txBody>
          <a:bodyPr spcFirstLastPara="1" wrap="square" lIns="91425" tIns="91425" rIns="91425" bIns="91425" anchor="t" anchorCtr="0">
            <a:normAutofit/>
          </a:bodyPr>
          <a:lstStyle/>
          <a:p>
            <a:pPr marL="425450" lvl="0" indent="-285750" algn="l" rtl="0">
              <a:spcBef>
                <a:spcPts val="0"/>
              </a:spcBef>
              <a:spcAft>
                <a:spcPts val="0"/>
              </a:spcAft>
              <a:buSzPct val="130000"/>
              <a:buFont typeface="Arial" panose="020B0604020202020204" pitchFamily="34" charset="0"/>
              <a:buChar char="•"/>
            </a:pPr>
            <a:r>
              <a:rPr lang="en" sz="1400" dirty="0"/>
              <a:t>A CNN architecture developed by Oxford University researchers that showed high rates of success in image recognition.</a:t>
            </a:r>
            <a:endParaRPr sz="1400" dirty="0"/>
          </a:p>
          <a:p>
            <a:pPr marL="425450" lvl="0" indent="-285750" algn="l" rtl="0">
              <a:spcBef>
                <a:spcPts val="0"/>
              </a:spcBef>
              <a:spcAft>
                <a:spcPts val="0"/>
              </a:spcAft>
              <a:buSzPct val="130000"/>
              <a:buFont typeface="Arial" panose="020B0604020202020204" pitchFamily="34" charset="0"/>
              <a:buChar char="•"/>
            </a:pPr>
            <a:r>
              <a:rPr lang="en" sz="1400" dirty="0"/>
              <a:t>It showed that ‘deep’ Neural Networks might be more effective than ‘large’ neural networks.</a:t>
            </a:r>
            <a:endParaRPr sz="1400" dirty="0"/>
          </a:p>
          <a:p>
            <a:pPr marL="0" lvl="0" indent="457200" algn="l" rtl="0">
              <a:spcBef>
                <a:spcPts val="1200"/>
              </a:spcBef>
              <a:spcAft>
                <a:spcPts val="1200"/>
              </a:spcAft>
              <a:buNone/>
            </a:pPr>
            <a:r>
              <a:rPr lang="en" sz="1400" u="sng" dirty="0">
                <a:solidFill>
                  <a:schemeClr val="hlink"/>
                </a:solidFill>
                <a:hlinkClick r:id="rId3"/>
              </a:rPr>
              <a:t>Wiki</a:t>
            </a:r>
            <a:endParaRPr sz="1400" dirty="0"/>
          </a:p>
        </p:txBody>
      </p:sp>
      <p:pic>
        <p:nvPicPr>
          <p:cNvPr id="133" name="Google Shape;133;p20" descr="vgg16"/>
          <p:cNvPicPr preferRelativeResize="0"/>
          <p:nvPr/>
        </p:nvPicPr>
        <p:blipFill>
          <a:blip r:embed="rId4">
            <a:alphaModFix/>
          </a:blip>
          <a:stretch>
            <a:fillRect/>
          </a:stretch>
        </p:blipFill>
        <p:spPr>
          <a:xfrm>
            <a:off x="4049250" y="2079000"/>
            <a:ext cx="4635626" cy="26114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But how does a Neural Network actually work?</a:t>
            </a:r>
            <a:endParaRPr dirty="0"/>
          </a:p>
        </p:txBody>
      </p:sp>
      <p:sp>
        <p:nvSpPr>
          <p:cNvPr id="139" name="Google Shape;139;p21"/>
          <p:cNvSpPr txBox="1">
            <a:spLocks noGrp="1"/>
          </p:cNvSpPr>
          <p:nvPr>
            <p:ph type="body" idx="1"/>
          </p:nvPr>
        </p:nvSpPr>
        <p:spPr>
          <a:xfrm>
            <a:off x="729450" y="1964994"/>
            <a:ext cx="3656998" cy="2399100"/>
          </a:xfrm>
          <a:prstGeom prst="rect">
            <a:avLst/>
          </a:prstGeom>
        </p:spPr>
        <p:txBody>
          <a:bodyPr spcFirstLastPara="1" wrap="square" lIns="91425" tIns="91425" rIns="91425" bIns="91425" anchor="t" anchorCtr="0">
            <a:noAutofit/>
          </a:bodyPr>
          <a:lstStyle/>
          <a:p>
            <a:pPr marL="425450" indent="-285750">
              <a:buSzPct val="130000"/>
              <a:buFont typeface="Arial" panose="020B0604020202020204" pitchFamily="34" charset="0"/>
              <a:buChar char="•"/>
            </a:pPr>
            <a:r>
              <a:rPr lang="en" sz="1400" dirty="0"/>
              <a:t>Currently, the prevalent theory as to how a neural network works is that each layer is detecting a specific characteristic of the image that it sees, and as you travel through the layers of the network the layers begin detecting increasingly complex characteristics.</a:t>
            </a:r>
            <a:endParaRPr sz="1400" dirty="0"/>
          </a:p>
        </p:txBody>
      </p:sp>
      <p:pic>
        <p:nvPicPr>
          <p:cNvPr id="140" name="Google Shape;140;p21"/>
          <p:cNvPicPr preferRelativeResize="0"/>
          <p:nvPr/>
        </p:nvPicPr>
        <p:blipFill>
          <a:blip r:embed="rId3">
            <a:alphaModFix/>
          </a:blip>
          <a:stretch>
            <a:fillRect/>
          </a:stretch>
        </p:blipFill>
        <p:spPr>
          <a:xfrm>
            <a:off x="4386448" y="1964994"/>
            <a:ext cx="4238403" cy="23991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1519</Words>
  <Application>Microsoft Office PowerPoint</Application>
  <PresentationFormat>On-screen Show (16:9)</PresentationFormat>
  <Paragraphs>131</Paragraphs>
  <Slides>26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Lato</vt:lpstr>
      <vt:lpstr>Raleway</vt:lpstr>
      <vt:lpstr>Streamline</vt:lpstr>
      <vt:lpstr>Object Detection in TensorFlow</vt:lpstr>
      <vt:lpstr>Our Mentor, Gershom Kutliroff</vt:lpstr>
      <vt:lpstr>Goal</vt:lpstr>
      <vt:lpstr>Background</vt:lpstr>
      <vt:lpstr>Image Classification vs. Object Detection</vt:lpstr>
      <vt:lpstr>Neural Networks</vt:lpstr>
      <vt:lpstr>Convolutional Neural Networks</vt:lpstr>
      <vt:lpstr>VGG16 (Simonyan and Zisserman)</vt:lpstr>
      <vt:lpstr>But how does a Neural Network actually work?</vt:lpstr>
      <vt:lpstr>Transfer Learning</vt:lpstr>
      <vt:lpstr>Fine Tuning</vt:lpstr>
      <vt:lpstr>TensorFlow Street Classifier</vt:lpstr>
      <vt:lpstr>Data</vt:lpstr>
      <vt:lpstr>Datasets</vt:lpstr>
      <vt:lpstr>Generating Train/Test Images</vt:lpstr>
      <vt:lpstr>Classification Model </vt:lpstr>
      <vt:lpstr>Object Detection</vt:lpstr>
      <vt:lpstr>Sliding Windows</vt:lpstr>
      <vt:lpstr>Example</vt:lpstr>
      <vt:lpstr>Problems with Sliding Windows</vt:lpstr>
      <vt:lpstr>Selective Search</vt:lpstr>
      <vt:lpstr>Non-maximum Suppression (NMS)</vt:lpstr>
      <vt:lpstr>PowerPoint Presentation</vt:lpstr>
      <vt:lpstr>Results </vt:lpstr>
      <vt:lpstr>Further Exploration</vt:lpstr>
      <vt:lpstr>Do it Yourself - How to Build and Run Our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in TensorFlow</dc:title>
  <cp:lastModifiedBy>Jacob Silbiger</cp:lastModifiedBy>
  <cp:revision>2</cp:revision>
  <dcterms:modified xsi:type="dcterms:W3CDTF">2021-08-05T18:24:26Z</dcterms:modified>
</cp:coreProperties>
</file>